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80" r:id="rId4"/>
    <p:sldId id="262" r:id="rId5"/>
    <p:sldId id="263" r:id="rId6"/>
    <p:sldId id="264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57" r:id="rId16"/>
    <p:sldId id="260" r:id="rId17"/>
    <p:sldId id="265" r:id="rId18"/>
    <p:sldId id="266" r:id="rId19"/>
    <p:sldId id="267" r:id="rId20"/>
    <p:sldId id="268" r:id="rId21"/>
    <p:sldId id="269" r:id="rId22"/>
    <p:sldId id="270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2" autoAdjust="0"/>
    <p:restoredTop sz="94640" autoAdjust="0"/>
  </p:normalViewPr>
  <p:slideViewPr>
    <p:cSldViewPr>
      <p:cViewPr varScale="1">
        <p:scale>
          <a:sx n="86" d="100"/>
          <a:sy n="86" d="100"/>
        </p:scale>
        <p:origin x="-72" y="-4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9C167-C072-460F-AE02-76ACC70717BB}" type="datetimeFigureOut">
              <a:rPr lang="ru-RU"/>
              <a:pPr>
                <a:defRPr/>
              </a:pPr>
              <a:t>28.01.2020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0C13C-2DE1-4881-A82C-62DDDE0FFA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B7D94-1C49-4BFE-A17A-2E02C2679D4A}" type="datetimeFigureOut">
              <a:rPr lang="ru-RU"/>
              <a:pPr>
                <a:defRPr/>
              </a:pPr>
              <a:t>28.01.2020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C90EB-E918-4351-B908-B5731E4FEC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CE267-F19F-47E2-A26C-D695A77DFD93}" type="datetimeFigureOut">
              <a:rPr lang="ru-RU"/>
              <a:pPr>
                <a:defRPr/>
              </a:pPr>
              <a:t>28.01.2020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7FCAB-976E-43AD-B581-0F2E197B40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8CC4C-EDF0-459D-81D7-A05F8877DAD8}" type="datetimeFigureOut">
              <a:rPr lang="ru-RU"/>
              <a:pPr>
                <a:defRPr/>
              </a:pPr>
              <a:t>28.01.2020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594AE-9CA3-4930-907B-02A41BD216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09CD3-5ABB-4B97-9213-721C3E8156CE}" type="datetimeFigureOut">
              <a:rPr lang="ru-RU"/>
              <a:pPr>
                <a:defRPr/>
              </a:pPr>
              <a:t>28.01.2020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B61E1-C8CD-4206-AC14-A1DCED74DA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6B7D8-0F25-4E38-B7BB-CFAD93FA2903}" type="datetimeFigureOut">
              <a:rPr lang="ru-RU"/>
              <a:pPr>
                <a:defRPr/>
              </a:pPr>
              <a:t>28.01.2020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F11F2-E65C-45FA-9949-5ADA3E493F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B330B-708C-4DD0-A800-096F7E937E93}" type="datetimeFigureOut">
              <a:rPr lang="ru-RU"/>
              <a:pPr>
                <a:defRPr/>
              </a:pPr>
              <a:t>28.01.2020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3D326-6FBD-4522-9C10-2A7B2A6719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A7C42-CA15-4186-8220-02ED9D717F46}" type="datetimeFigureOut">
              <a:rPr lang="ru-RU"/>
              <a:pPr>
                <a:defRPr/>
              </a:pPr>
              <a:t>28.01.2020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DBF7E-5417-468D-980F-B69D4BBF4A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EA6A3-0D88-4716-85AE-B4357999A589}" type="datetimeFigureOut">
              <a:rPr lang="ru-RU"/>
              <a:pPr>
                <a:defRPr/>
              </a:pPr>
              <a:t>28.01.2020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E390D-5663-455D-B8FC-E51E3B0730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C1009-3993-4427-B3FC-B93F4B7A89FE}" type="datetimeFigureOut">
              <a:rPr lang="ru-RU"/>
              <a:pPr>
                <a:defRPr/>
              </a:pPr>
              <a:t>28.01.2020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3EBF9-97B2-49B4-9439-BD56FA1886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A5FAC-B730-41B9-9CA9-072266DDDFB5}" type="datetimeFigureOut">
              <a:rPr lang="ru-RU"/>
              <a:pPr>
                <a:defRPr/>
              </a:pPr>
              <a:t>28.01.2020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EE3A9-624D-48D7-AC23-27365893A6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521CAA-6379-4983-B389-4BF68B63D76D}" type="datetimeFigureOut">
              <a:rPr lang="ru-RU"/>
              <a:pPr>
                <a:defRPr/>
              </a:pPr>
              <a:t>28.01.2020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DC520A8-39C8-448D-B6DE-CB2E9D9FFC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4" r:id="rId2"/>
    <p:sldLayoutId id="2147483673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4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2988" y="3573463"/>
            <a:ext cx="7273925" cy="1150937"/>
          </a:xfrm>
        </p:spPr>
        <p:txBody>
          <a:bodyPr/>
          <a:lstStyle/>
          <a:p>
            <a:pPr algn="ctr"/>
            <a:r>
              <a:rPr lang="ru-RU" altLang="ru-RU" sz="1800" b="1" smtClean="0">
                <a:solidFill>
                  <a:schemeClr val="tx1"/>
                </a:solidFill>
                <a:latin typeface="Times New Roman" pitchFamily="18" charset="0"/>
              </a:rPr>
              <a:t>Аббасова Елена Ивановна -  начальник отдела эпидемиологического надзора Управления Роспотребнадзора по Приморскому краю</a:t>
            </a:r>
          </a:p>
          <a:p>
            <a:pPr algn="ctr"/>
            <a:endParaRPr lang="ru-RU" sz="1800" smtClean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827088" y="1773238"/>
            <a:ext cx="7175500" cy="1079500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639763" algn="ctr"/>
            <a:r>
              <a:rPr lang="ru-RU" sz="2400" i="1" smtClean="0">
                <a:solidFill>
                  <a:schemeClr val="tx1"/>
                </a:solidFill>
                <a:effectLst/>
                <a:latin typeface="Times New Roman" pitchFamily="18" charset="0"/>
              </a:rPr>
              <a:t>Об организации мероприятий по недопущению завоза и распространения новой коронавирусной инфекции, вызванной </a:t>
            </a:r>
            <a:r>
              <a:rPr lang="en-US" sz="2400" i="1" smtClean="0">
                <a:solidFill>
                  <a:schemeClr val="tx1"/>
                </a:solidFill>
                <a:effectLst/>
                <a:latin typeface="Times New Roman" pitchFamily="18" charset="0"/>
              </a:rPr>
              <a:t>2019-nCoV</a:t>
            </a:r>
            <a:endParaRPr lang="ru-RU" sz="2400" i="1" smtClean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4" name="Picture 6" descr="C:\Users\Раздорский_А_С.MICROBE\Desktop\Безымянный-e135632267590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1400"/>
            <a:ext cx="3240360" cy="23042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316" name="Picture 2" descr="C:\Users\user202\Desktop\366556ee3fac277494df5d739563992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8625" y="5013325"/>
            <a:ext cx="3384550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Прямоугольник 1"/>
          <p:cNvSpPr>
            <a:spLocks noChangeArrowheads="1"/>
          </p:cNvSpPr>
          <p:nvPr/>
        </p:nvSpPr>
        <p:spPr bwMode="auto">
          <a:xfrm>
            <a:off x="395288" y="188913"/>
            <a:ext cx="8497887" cy="6370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Trebuchet MS" pitchFamily="34" charset="0"/>
              </a:rPr>
              <a:t>	Медицинские отходы, в том числе биологические выделения пациентов (мокрота, моча, кал и др.) утилизируются в соответствии с санитарно-эпидемиологическими требованиями к обращению с медицинскими отходами, относятся к отходам класса В.</a:t>
            </a:r>
          </a:p>
          <a:p>
            <a:pPr algn="just"/>
            <a:r>
              <a:rPr lang="ru-RU" sz="2400">
                <a:latin typeface="Trebuchet MS" pitchFamily="34" charset="0"/>
              </a:rPr>
              <a:t>	Постельные принадлежности после выписки, смерти или перемещения пациента сдаются в дезинфекционную камеру, в боксе, палате проводится заключительная дезинфекция поверхностей, мебели, оборудования, предметов ухода.</a:t>
            </a:r>
          </a:p>
          <a:p>
            <a:pPr algn="just"/>
            <a:r>
              <a:rPr lang="ru-RU" sz="2400">
                <a:latin typeface="Trebuchet MS" pitchFamily="34" charset="0"/>
              </a:rPr>
              <a:t>	В инфекционном стационаре, где находится пациент с </a:t>
            </a:r>
            <a:r>
              <a:rPr lang="en-US" sz="2400">
                <a:latin typeface="Trebuchet MS" pitchFamily="34" charset="0"/>
              </a:rPr>
              <a:t>2019-nCoV, </a:t>
            </a:r>
            <a:r>
              <a:rPr lang="ru-RU" sz="2400">
                <a:latin typeface="Trebuchet MS" pitchFamily="34" charset="0"/>
              </a:rPr>
              <a:t>устанавливается противоэпидемический режим, предусмотренный для инфекций с аэрозольным механизмом передачи.</a:t>
            </a:r>
          </a:p>
          <a:p>
            <a:pPr algn="just"/>
            <a:r>
              <a:rPr lang="ru-RU" sz="2400">
                <a:latin typeface="Trebuchet MS" pitchFamily="34" charset="0"/>
              </a:rPr>
              <a:t>	Выписка больных разрешается после полного выздоровления.</a:t>
            </a:r>
          </a:p>
          <a:p>
            <a:pPr algn="just"/>
            <a:endParaRPr lang="ru-RU" sz="2400">
              <a:latin typeface="Trebuchet MS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Прямоугольник 1"/>
          <p:cNvSpPr>
            <a:spLocks noChangeArrowheads="1"/>
          </p:cNvSpPr>
          <p:nvPr/>
        </p:nvSpPr>
        <p:spPr bwMode="auto">
          <a:xfrm>
            <a:off x="539750" y="692150"/>
            <a:ext cx="84963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Trebuchet MS" pitchFamily="34" charset="0"/>
              </a:rPr>
              <a:t>	В помещениях инфекционного стационара ежедневно проводится текущая дезинфекция, после освобождения помещений - заключительная дезинфекция.</a:t>
            </a:r>
          </a:p>
          <a:p>
            <a:pPr algn="just"/>
            <a:endParaRPr lang="ru-RU" sz="2400">
              <a:latin typeface="Trebuchet MS" pitchFamily="34" charset="0"/>
            </a:endParaRPr>
          </a:p>
          <a:p>
            <a:pPr algn="just"/>
            <a:r>
              <a:rPr lang="ru-RU" sz="2400">
                <a:latin typeface="Trebuchet MS" pitchFamily="34" charset="0"/>
              </a:rPr>
              <a:t>	Контроль соблюдения требований биологической безопасности в инфекционном стационаре осуществляют специалисты территориальных органов Роспотребнадзора.</a:t>
            </a:r>
          </a:p>
        </p:txBody>
      </p:sp>
      <p:pic>
        <p:nvPicPr>
          <p:cNvPr id="22530" name="Picture 2" descr="C:\Users\user202\Pictures\medik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3575" y="4108450"/>
            <a:ext cx="360045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Прямоугольник 1"/>
          <p:cNvSpPr>
            <a:spLocks noChangeArrowheads="1"/>
          </p:cNvSpPr>
          <p:nvPr/>
        </p:nvSpPr>
        <p:spPr bwMode="auto">
          <a:xfrm>
            <a:off x="101600" y="260350"/>
            <a:ext cx="8964613" cy="590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Trebuchet MS" pitchFamily="34" charset="0"/>
              </a:rPr>
              <a:t>Мероприятия по профилактики </a:t>
            </a:r>
            <a:r>
              <a:rPr lang="en-US" sz="2400" b="1">
                <a:latin typeface="Trebuchet MS" pitchFamily="34" charset="0"/>
              </a:rPr>
              <a:t>2019-nCoV </a:t>
            </a:r>
            <a:r>
              <a:rPr lang="ru-RU" sz="2400" b="1">
                <a:latin typeface="Trebuchet MS" pitchFamily="34" charset="0"/>
              </a:rPr>
              <a:t>у медицинских</a:t>
            </a:r>
          </a:p>
          <a:p>
            <a:pPr algn="ctr"/>
            <a:r>
              <a:rPr lang="ru-RU" sz="2400" b="1">
                <a:latin typeface="Trebuchet MS" pitchFamily="34" charset="0"/>
              </a:rPr>
              <a:t>работников.</a:t>
            </a:r>
          </a:p>
          <a:p>
            <a:pPr algn="just"/>
            <a:r>
              <a:rPr lang="ru-RU" sz="2400">
                <a:latin typeface="Trebuchet MS" pitchFamily="34" charset="0"/>
              </a:rPr>
              <a:t>	</a:t>
            </a:r>
            <a:r>
              <a:rPr lang="ru-RU" sz="2200">
                <a:latin typeface="Trebuchet MS" pitchFamily="34" charset="0"/>
              </a:rPr>
              <a:t>Учитывая данные о высоких рисках заражения медицинских работников, необходимо выполнение ряда превентивных мероприятий.</a:t>
            </a:r>
          </a:p>
          <a:p>
            <a:pPr algn="just"/>
            <a:r>
              <a:rPr lang="ru-RU" sz="2200">
                <a:latin typeface="Trebuchet MS" pitchFamily="34" charset="0"/>
              </a:rPr>
              <a:t>	Руководство медицинских организаций должно обеспечить проведение обучения и инструктажей медицинским сотрудникам по вопросам предупреждения распространения коронавирусной инфекции 2019- </a:t>
            </a:r>
            <a:r>
              <a:rPr lang="en-US" sz="2200">
                <a:latin typeface="Trebuchet MS" pitchFamily="34" charset="0"/>
              </a:rPr>
              <a:t>nCoV, </a:t>
            </a:r>
            <a:r>
              <a:rPr lang="ru-RU" sz="2200">
                <a:latin typeface="Trebuchet MS" pitchFamily="34" charset="0"/>
              </a:rPr>
              <a:t>проведения противоэпидемических мероприятий, использованию средств индивидуальной защиты (СИЗ) и мерах личной профилактики.</a:t>
            </a:r>
          </a:p>
          <a:p>
            <a:pPr algn="just"/>
            <a:r>
              <a:rPr lang="ru-RU" sz="2200">
                <a:latin typeface="Trebuchet MS" pitchFamily="34" charset="0"/>
              </a:rPr>
              <a:t>	Медицинский персонал, оказывающий помощь пациентам с коронавирусной инфекцией </a:t>
            </a:r>
            <a:r>
              <a:rPr lang="en-US" sz="2200">
                <a:latin typeface="Trebuchet MS" pitchFamily="34" charset="0"/>
              </a:rPr>
              <a:t>2019-nCoV </a:t>
            </a:r>
            <a:r>
              <a:rPr lang="ru-RU" sz="2200">
                <a:latin typeface="Trebuchet MS" pitchFamily="34" charset="0"/>
              </a:rPr>
              <a:t>и при подозрении должен быть обеспечен средствами индивидуальной защиты: шапочки, противочумные (хирургические) халаты, респираторы (типа </a:t>
            </a:r>
            <a:r>
              <a:rPr lang="en-US" sz="2200">
                <a:latin typeface="Trebuchet MS" pitchFamily="34" charset="0"/>
              </a:rPr>
              <a:t>NTOSH-certified N95, EU FFP2 </a:t>
            </a:r>
            <a:r>
              <a:rPr lang="ru-RU" sz="2200">
                <a:latin typeface="Trebuchet MS" pitchFamily="34" charset="0"/>
              </a:rPr>
              <a:t>или аналогичные).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Прямоугольник 1"/>
          <p:cNvSpPr>
            <a:spLocks noChangeArrowheads="1"/>
          </p:cNvSpPr>
          <p:nvPr/>
        </p:nvSpPr>
        <p:spPr bwMode="auto">
          <a:xfrm>
            <a:off x="250825" y="382588"/>
            <a:ext cx="8497888" cy="62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Trebuchet MS" pitchFamily="34" charset="0"/>
              </a:rPr>
              <a:t>	Под особый контроль следует взять мероприятия по обеспечению безопасности воздушной среды. </a:t>
            </a:r>
          </a:p>
          <a:p>
            <a:pPr algn="just"/>
            <a:r>
              <a:rPr lang="ru-RU" sz="2400">
                <a:latin typeface="Trebuchet MS" pitchFamily="34" charset="0"/>
              </a:rPr>
              <a:t>         Необходимо обеззараживать воздух в помещениях медицинских организаций с применение разрешенных средств и методов. </a:t>
            </a:r>
          </a:p>
          <a:p>
            <a:pPr algn="just"/>
            <a:r>
              <a:rPr lang="ru-RU" sz="2400">
                <a:latin typeface="Trebuchet MS" pitchFamily="34" charset="0"/>
              </a:rPr>
              <a:t>	Медицинский персонал не должен прикасаться к глазам, носу, рту, руками, в том числе в перчатках. Должна проводиться гигиеническая обработка рук с применением кожных спиртовых антисептиков до контакта с пациентом, перед проведением любой процедуры, после контакта с биоматериалами пациента и предметами в его окружении.</a:t>
            </a:r>
          </a:p>
          <a:p>
            <a:pPr algn="just"/>
            <a:r>
              <a:rPr lang="ru-RU" sz="2400">
                <a:latin typeface="Trebuchet MS" pitchFamily="34" charset="0"/>
              </a:rPr>
              <a:t>	Для медицинских работников в функции которых входит сбор и удаление медицинских отходов класса В, необходима защита органов дыхания с помощью респиратора.</a:t>
            </a:r>
          </a:p>
          <a:p>
            <a:endParaRPr lang="ru-RU">
              <a:latin typeface="Trebuchet MS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Прямоугольник 1"/>
          <p:cNvSpPr>
            <a:spLocks noChangeArrowheads="1"/>
          </p:cNvSpPr>
          <p:nvPr/>
        </p:nvSpPr>
        <p:spPr bwMode="auto">
          <a:xfrm>
            <a:off x="323850" y="333375"/>
            <a:ext cx="8424863" cy="593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 b="1">
                <a:latin typeface="Trebuchet MS" pitchFamily="34" charset="0"/>
              </a:rPr>
              <a:t>При попадании биологического материала, содержащего возбудитель </a:t>
            </a:r>
            <a:r>
              <a:rPr lang="en-US" sz="2400" b="1">
                <a:latin typeface="Trebuchet MS" pitchFamily="34" charset="0"/>
              </a:rPr>
              <a:t>2019-nCoV </a:t>
            </a:r>
            <a:r>
              <a:rPr lang="ru-RU" sz="2400" b="1">
                <a:latin typeface="Trebuchet MS" pitchFamily="34" charset="0"/>
              </a:rPr>
              <a:t>на слизистые оболочки или кожные покровы:</a:t>
            </a:r>
          </a:p>
          <a:p>
            <a:pPr algn="just"/>
            <a:r>
              <a:rPr lang="ru-RU" sz="2400">
                <a:latin typeface="Trebuchet MS" pitchFamily="34" charset="0"/>
              </a:rPr>
              <a:t>	- руки обрабатывают спиртсодержащим кожным антисептиком или спиртом, если лицо не было защищено, то его протирают тампоном, смоченным 70%-м этиловым спиртом;</a:t>
            </a:r>
          </a:p>
          <a:p>
            <a:pPr algn="just"/>
            <a:r>
              <a:rPr lang="ru-RU" sz="2400">
                <a:latin typeface="Trebuchet MS" pitchFamily="34" charset="0"/>
              </a:rPr>
              <a:t>	- слизистые оболочки рта и горла прополаскивают 70%-м этиловым спиртом, в глаза и нос закапывают 2%-й раствор борной кислоты.</a:t>
            </a:r>
          </a:p>
          <a:p>
            <a:pPr algn="just"/>
            <a:r>
              <a:rPr lang="ru-RU" sz="2400">
                <a:latin typeface="Trebuchet MS" pitchFamily="34" charset="0"/>
              </a:rPr>
              <a:t>	Необходимо организовать контроль за состоянием здоровья медицинских работников: ежедневные осмотры с проведением термометрии 2 раза в день на протяжении всего периода ухода за пациентами с коронавирусной инфекцией </a:t>
            </a:r>
            <a:r>
              <a:rPr lang="en-US" sz="2400">
                <a:latin typeface="Trebuchet MS" pitchFamily="34" charset="0"/>
              </a:rPr>
              <a:t>2019-nCoV </a:t>
            </a:r>
            <a:r>
              <a:rPr lang="ru-RU" sz="2400">
                <a:latin typeface="Trebuchet MS" pitchFamily="34" charset="0"/>
              </a:rPr>
              <a:t>и в течение 14 дней после последнего контакта с больным.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Прямоугольник 1"/>
          <p:cNvSpPr>
            <a:spLocks noChangeArrowheads="1"/>
          </p:cNvSpPr>
          <p:nvPr/>
        </p:nvSpPr>
        <p:spPr bwMode="auto">
          <a:xfrm>
            <a:off x="333375" y="692150"/>
            <a:ext cx="8424863" cy="569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800">
                <a:latin typeface="Times New Roman" pitchFamily="18" charset="0"/>
                <a:cs typeface="Times New Roman" pitchFamily="18" charset="0"/>
              </a:rPr>
              <a:t>На настоящем этапе под </a:t>
            </a:r>
            <a:r>
              <a:rPr lang="ru-RU" sz="2800" b="1">
                <a:latin typeface="Times New Roman" pitchFamily="18" charset="0"/>
                <a:cs typeface="Times New Roman" pitchFamily="18" charset="0"/>
              </a:rPr>
              <a:t>понятие предполагаемого случая инфекции, ассоциированного с новым коронавирусом 2019-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nCoV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, попадают лица, въезжающие в Российскую Федерацию с территорий стран, в которых зарегистрированы случаи заболевания 2019-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nCoV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, с клиническими признаками острых респираторных вирусных инфекций (ОРВИ), а также больные инфекционных отделений с тяжелым или прогрессирующим респираторным заболеванием неясной этиологии, развившемся после зарубежной поездки или после контакта с вернувшимися из зарубежной поездки в страны, в которых зарегистрированы случаи заболевания 2019-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nCoV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Прямоугольник 1"/>
          <p:cNvSpPr>
            <a:spLocks noChangeArrowheads="1"/>
          </p:cNvSpPr>
          <p:nvPr/>
        </p:nvSpPr>
        <p:spPr bwMode="auto">
          <a:xfrm>
            <a:off x="611188" y="474663"/>
            <a:ext cx="8208962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Основными симптомами заболевания 2019-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nCoV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являются 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температура, утомление, кашель с небольшим количеством мокроты.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По мере развития болезни у некоторых больных (около 15 %) появляются такие симптомы, как диспноэ. Температура регистрируется у более чем 90 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больных, сухой кашель - примерно у 80 %, сдавленность в груди - у более чем 20 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%.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Результаты клинических лабораторных анализов на ранних стадиях болезни могут показать у более чем 80 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больных нормальный или пониженный уровень лейкоцитов и пониженный уровень лимфоцитов. У больного может быть повышенный уровень «печеночных» ферментов. На рентгенограмме легких могут быть видны экссудаты с симптомом «матового стекла». Болезнь проявляется как острый тяжелый респираторный синдром, часто протекающий в виде пневмоний.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Прямоугольник 1"/>
          <p:cNvSpPr>
            <a:spLocks noChangeArrowheads="1"/>
          </p:cNvSpPr>
          <p:nvPr/>
        </p:nvSpPr>
        <p:spPr bwMode="auto">
          <a:xfrm>
            <a:off x="425450" y="188913"/>
            <a:ext cx="8640763" cy="6370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ИНСТРУКЦИЯ</a:t>
            </a:r>
          </a:p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по проведению дезинфекционных мероприятий для профилактики заболеваний, вызываемых коронавирусами</a:t>
            </a:r>
          </a:p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	Коронавирусы (семейство </a:t>
            </a:r>
            <a:r>
              <a:rPr lang="en-US" sz="2400" i="1">
                <a:latin typeface="Times New Roman" pitchFamily="18" charset="0"/>
                <a:cs typeface="Times New Roman" pitchFamily="18" charset="0"/>
              </a:rPr>
              <a:t>Coronaviridae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) -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РНК-содержащие вирусы размером 80-160 нм, имеющие внешнюю липосодержащую оболочку. По устойчивости к дезинфицирующим средствам относятся к вирусам с низкой устойчивостью.</a:t>
            </a:r>
          </a:p>
          <a:p>
            <a:pPr algn="just"/>
            <a:r>
              <a:rPr lang="ru-RU" sz="2400" i="1">
                <a:latin typeface="Times New Roman" pitchFamily="18" charset="0"/>
                <a:cs typeface="Times New Roman" pitchFamily="18" charset="0"/>
              </a:rPr>
              <a:t>	Механизмы передачи инфекции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- воздушно-капельный, контактный, фекально-оральный.</a:t>
            </a:r>
          </a:p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	С целью профилактики и борьбы с инфекциями, вызванными коронавирусами, проводят профилактическую и очаговую (текущую, заключительную) дезинфекцию. Для проведения дезинфекции применяют дезинфицирующие средства, зарегистрированные в установленном порядке. В Инструкциях по применению этих средств указаны режимы для обеззараживания объектов при вирусных инфекциях.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Прямоугольник 1"/>
          <p:cNvSpPr>
            <a:spLocks noChangeArrowheads="1"/>
          </p:cNvSpPr>
          <p:nvPr/>
        </p:nvSpPr>
        <p:spPr bwMode="auto">
          <a:xfrm>
            <a:off x="382588" y="260350"/>
            <a:ext cx="8640762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Для дезинфекции могут быть использованы средства из различных химических групп: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FontTx/>
              <a:buChar char="-"/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хлорактивные (натриевая соль дихлоризоциануровой кислоты - в концентрации активного хлора в рабочем растворе не менее 0,06%, хлорамин Б - в концентрации активного хлора в рабочем растворе не менее 3,0%), </a:t>
            </a:r>
          </a:p>
          <a:p>
            <a:pPr algn="just">
              <a:buFontTx/>
              <a:buChar char="-"/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 кислородактивные (перекись водорода - в концентрации не менее 3,0%), </a:t>
            </a:r>
          </a:p>
          <a:p>
            <a:pPr algn="just">
              <a:buFontTx/>
              <a:buChar char="-"/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катионные поверхностно-активные вещества (КПАВ) - четвертичные аммониевые соединения (в концентрации в рабочем растворе не менее 0.5%), третичные амины (в концентрации в рабочем растворе не менее 0,05%), </a:t>
            </a:r>
          </a:p>
          <a:p>
            <a:pPr algn="just">
              <a:buFontTx/>
              <a:buChar char="-"/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полимерные производные гуанидина (в концентрации в рабочем растворе не менее 0,2%), </a:t>
            </a:r>
          </a:p>
          <a:p>
            <a:pPr algn="just">
              <a:buFontTx/>
              <a:buChar char="-"/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спирты (в качестве кожных антисептиков и дезинфицирующих средств для обработки небольших по площади поверхностей - изопропиловый спирт в концентрации не менее 70% по массе, этиловый спирт в концентрации не менее 75% по массе). </a:t>
            </a:r>
          </a:p>
          <a:p>
            <a:pPr algn="just"/>
            <a:r>
              <a:rPr lang="ru-RU" sz="2000">
                <a:latin typeface="Times New Roman" pitchFamily="18" charset="0"/>
                <a:cs typeface="Times New Roman" pitchFamily="18" charset="0"/>
              </a:rPr>
              <a:t>       Содержание действующих веществ указано в Инструкциях по применению.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Прямоугольник 1"/>
          <p:cNvSpPr>
            <a:spLocks noChangeArrowheads="1"/>
          </p:cNvSpPr>
          <p:nvPr/>
        </p:nvSpPr>
        <p:spPr bwMode="auto">
          <a:xfrm>
            <a:off x="684213" y="476250"/>
            <a:ext cx="7991475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	Обеззараживанию подлежат все поверхности в помещениях, предназначенных для пребывания пассажиров, а также персонала аэропорта, занятого обслуживанием пассажиров и багажа, включая поверхности в помещениях, руки, предметы обстановки, подоконники, спинки кроватей, прикроватные тумбочки, дверные ручки, посуда больного, игрушки, выделения, воздух и другие объекты.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288" y="620713"/>
            <a:ext cx="8353425" cy="5903912"/>
          </a:xfrm>
        </p:spPr>
        <p:txBody>
          <a:bodyPr>
            <a:noAutofit/>
          </a:bodyPr>
          <a:lstStyle/>
          <a:p>
            <a:pPr marL="0" indent="0" algn="ctr">
              <a:buFont typeface="Georgia" pitchFamily="18" charset="0"/>
              <a:buNone/>
            </a:pPr>
            <a:r>
              <a:rPr lang="ru-RU" sz="2400" b="1" u="sng" smtClean="0">
                <a:latin typeface="Times New Roman" pitchFamily="18" charset="0"/>
                <a:cs typeface="Times New Roman" pitchFamily="18" charset="0"/>
              </a:rPr>
              <a:t>Нормативно-методические  документы: </a:t>
            </a:r>
            <a:endParaRPr lang="ru-RU" sz="2400" b="1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/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Постановление главного государственного санитарного врача РФ № 2 от 24.01.2020 г. «О дополнительных мероприятиях по недопущению завоза и распространения новой коронавирусной инфекции, вызванной 2019-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nCoV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(зарегистрировано в Минюсте России 24.01.2020 г. № 57260);  </a:t>
            </a:r>
          </a:p>
          <a:p>
            <a:pPr marL="0" indent="0" algn="just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«О направлении временных рекомендаций по организации лабораторной диагностики новой коронавирусной инфекции (2019-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nCoV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)» (№ 02/706-2020-27 от 21.01.2020);</a:t>
            </a:r>
            <a:endParaRPr lang="ru-RU" sz="2000" b="1" smtClean="0">
              <a:latin typeface="Times New Roman" pitchFamily="18" charset="0"/>
              <a:cs typeface="Times New Roman" pitchFamily="18" charset="0"/>
            </a:endParaRPr>
          </a:p>
          <a:p>
            <a:pPr marL="0" indent="0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«Об инструкции по проведению дезинфекционных мероприятий для профилактики заболеваний, вызываемых коронавирусами (№ 02/770-202-32 от 23.01.2020);</a:t>
            </a:r>
          </a:p>
          <a:p>
            <a:pPr marL="0" indent="0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«О направлении предварительных рекомендаций по предупреждению распространения новой коронавирусной инфекции в медицинских организациях».</a:t>
            </a:r>
            <a:endParaRPr lang="ru-RU" sz="2000" b="1" smtClean="0">
              <a:latin typeface="Times New Roman" pitchFamily="18" charset="0"/>
              <a:cs typeface="Times New Roman" pitchFamily="18" charset="0"/>
            </a:endParaRPr>
          </a:p>
          <a:p>
            <a:pPr marL="0" indent="0"/>
            <a:endParaRPr lang="ru-RU" sz="2000" b="1" smtClean="0">
              <a:latin typeface="Times New Roman" pitchFamily="18" charset="0"/>
              <a:cs typeface="Times New Roman" pitchFamily="18" charset="0"/>
            </a:endParaRPr>
          </a:p>
          <a:p>
            <a:pPr marL="0" indent="0"/>
            <a:endParaRPr lang="ru-RU" sz="240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Прямоугольник 1"/>
          <p:cNvSpPr>
            <a:spLocks noChangeArrowheads="1"/>
          </p:cNvSpPr>
          <p:nvPr/>
        </p:nvSpPr>
        <p:spPr bwMode="auto">
          <a:xfrm>
            <a:off x="539750" y="549275"/>
            <a:ext cx="8208963" cy="575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 b="1">
                <a:latin typeface="Times New Roman" pitchFamily="18" charset="0"/>
                <a:cs typeface="Times New Roman" pitchFamily="18" charset="0"/>
              </a:rPr>
              <a:t>	Профилактическая дезинфекция</a:t>
            </a:r>
          </a:p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	Профилактическая дезинфекция начинается немедленно при возникновении угрозы заболевания с целью предупреждения проникновения и распространения возбудителя заболевания в коллективы людей на объектах, в учреждениях, на территориях и т.д., где это заболевание отсутствует, но имеется угроза его заноса извне. Включает меры личной гигиены, частое мытье рук с мылом или протирку их кожными антисептиками, регулярное проветривание помещений, проведение влажной уборки. Для дезинфекции применяют наименее токсичные средства. 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Мероприятия прекращаются через 5 дней после ликвидации угрозы заноса возбудителя.</a:t>
            </a:r>
          </a:p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>
                <a:latin typeface="Trebuchet MS" pitchFamily="34" charset="0"/>
              </a:rPr>
              <a:t/>
            </a:r>
            <a:br>
              <a:rPr lang="ru-RU">
                <a:latin typeface="Trebuchet MS" pitchFamily="34" charset="0"/>
              </a:rPr>
            </a:br>
            <a:endParaRPr lang="ru-RU">
              <a:latin typeface="Trebuchet MS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Прямоугольник 1"/>
          <p:cNvSpPr>
            <a:spLocks noChangeArrowheads="1"/>
          </p:cNvSpPr>
          <p:nvPr/>
        </p:nvSpPr>
        <p:spPr bwMode="auto">
          <a:xfrm>
            <a:off x="130175" y="404813"/>
            <a:ext cx="8964613" cy="594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000" b="1">
                <a:latin typeface="Times New Roman" pitchFamily="18" charset="0"/>
                <a:cs typeface="Times New Roman" pitchFamily="18" charset="0"/>
              </a:rPr>
              <a:t>	Очаговая дезинфекция</a:t>
            </a:r>
          </a:p>
          <a:p>
            <a:pPr algn="just"/>
            <a:r>
              <a:rPr lang="ru-RU" sz="2000">
                <a:latin typeface="Times New Roman" pitchFamily="18" charset="0"/>
                <a:cs typeface="Times New Roman" pitchFamily="18" charset="0"/>
              </a:rPr>
              <a:t>	Включает текущую и заключительную.</a:t>
            </a:r>
          </a:p>
          <a:p>
            <a:pPr algn="just"/>
            <a:r>
              <a:rPr lang="ru-RU" sz="200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Текущую дезинфекцию 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в очаге проводят в течение всего времени болезни. Для текущей дезинфекции следует применять дезинфицирующие средства, разрешенные к использованию в присутствии людей (па основе катионных поверхностно-активных веществ) способом протирания. Столовую посуду, белье больного, предметы ухода обрабатывают способом погружения в растворы дезинфицирующих средств.</a:t>
            </a:r>
          </a:p>
          <a:p>
            <a:pPr algn="just"/>
            <a:r>
              <a:rPr lang="ru-RU" sz="2000">
                <a:latin typeface="Times New Roman" pitchFamily="18" charset="0"/>
                <a:cs typeface="Times New Roman" pitchFamily="18" charset="0"/>
              </a:rPr>
              <a:t>	Гигиеническую обработку рук с применением спиртсодержащих кожных антисептиков следует проводить после каждого контакта с кожными покровами больного (потенциально больного), его слизистыми оболочками, выделениями, повязками и другими предметами ухода, после контакта с оборудованием, мебелью и другими объектами, находящимися в непосредственной близости от больного.</a:t>
            </a:r>
          </a:p>
          <a:p>
            <a:pPr algn="just"/>
            <a:r>
              <a:rPr lang="ru-RU" sz="2000">
                <a:latin typeface="Times New Roman" pitchFamily="18" charset="0"/>
                <a:cs typeface="Times New Roman" pitchFamily="18" charset="0"/>
              </a:rPr>
              <a:t>	Воздух в присутствии людей рекомендуется обрабатывать с использованием технологий и оборудования, разрешенных к применению в установленном порядке, на основе использования ультрафиолетового излучения (рециркуляторов), различных видов фильтров (в том числе электрофильтров) в соответствии с действующими методическими документами.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Прямоугольник 1"/>
          <p:cNvSpPr>
            <a:spLocks noChangeArrowheads="1"/>
          </p:cNvSpPr>
          <p:nvPr/>
        </p:nvSpPr>
        <p:spPr bwMode="auto">
          <a:xfrm>
            <a:off x="179388" y="260350"/>
            <a:ext cx="8785225" cy="652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20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200" b="1">
                <a:latin typeface="Times New Roman" pitchFamily="18" charset="0"/>
                <a:cs typeface="Times New Roman" pitchFamily="18" charset="0"/>
              </a:rPr>
              <a:t>Заключительную дезинфекцию </a:t>
            </a:r>
            <a:r>
              <a:rPr lang="ru-RU" sz="2200">
                <a:latin typeface="Times New Roman" pitchFamily="18" charset="0"/>
                <a:cs typeface="Times New Roman" pitchFamily="18" charset="0"/>
              </a:rPr>
              <a:t>в инфекционном очаге проводят после выбытия больного из очага. Для обработки используют наиболее надежные дезинфицирующие средства на основе хлорактивных и кислородактивных соединений. При обработке поверхностей в помещениях применяют способ орошения. Воздух в отсутствие людей рекомендуется обрабатывать с использованием открытых ультрафиолетовых облучателей, аэрозолей дезинфицирующих средств.</a:t>
            </a:r>
          </a:p>
          <a:p>
            <a:pPr algn="just"/>
            <a:r>
              <a:rPr lang="ru-RU" sz="2200">
                <a:latin typeface="Times New Roman" pitchFamily="18" charset="0"/>
                <a:cs typeface="Times New Roman" pitchFamily="18" charset="0"/>
              </a:rPr>
              <a:t>	Все виды работ с дезинфицирующими средствами следует выполнять во влагонепроницаемых перчатках одноразовых или многократного применения (при медицинских манипуляциях). При проведении заключительной дезинфекции способом орошения используют средства индивидуальной защиты (СИЗ). Органы дыхания защищают респиратором, глаз -защитными очками или используют противоаэрозольные СИЗ органов дыхания с изолирующей лицевой частью.</a:t>
            </a:r>
          </a:p>
          <a:p>
            <a:pPr algn="just"/>
            <a:r>
              <a:rPr lang="ru-RU" sz="2200">
                <a:latin typeface="Times New Roman" pitchFamily="18" charset="0"/>
                <a:cs typeface="Times New Roman" pitchFamily="18" charset="0"/>
              </a:rPr>
              <a:t>	Дезинфицирующие средства хранят в упаковках изготовителя, плотно закрытыми в специально отведенном сухом, прохладном и затемненном месте, недоступном для детей.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395288" y="620713"/>
            <a:ext cx="8353425" cy="5903912"/>
          </a:xfrm>
        </p:spPr>
        <p:txBody>
          <a:bodyPr>
            <a:noAutofit/>
          </a:bodyPr>
          <a:lstStyle/>
          <a:p>
            <a:pPr marL="0" indent="0" algn="ctr">
              <a:buFont typeface="Georgia" pitchFamily="18" charset="0"/>
              <a:buNone/>
            </a:pP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Управлением Роспотребнадзора по Приморскому краю в адрес Министерства здравоохранения Приморского края направлены предложения:</a:t>
            </a:r>
            <a:r>
              <a:rPr lang="ru-RU" sz="2400" b="1" u="sng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ctr">
              <a:buFont typeface="Georgia" pitchFamily="18" charset="0"/>
              <a:buNone/>
            </a:pPr>
            <a:endParaRPr lang="ru-RU" sz="2400" b="1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/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«О дополнительных мерах по недопущению завозов инфекционных болезней» (№ 273 от 16.01.2020г.);  </a:t>
            </a:r>
          </a:p>
          <a:p>
            <a:pPr marL="0" indent="0" algn="just"/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/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Об алгоритме отбора проб биоматериала от больных на коронавирусную инфекцию (№ 397 от 21.01.2020г.); 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just"/>
            <a:endParaRPr lang="ru-RU" sz="2400" b="1" smtClean="0">
              <a:latin typeface="Times New Roman" pitchFamily="18" charset="0"/>
              <a:cs typeface="Times New Roman" pitchFamily="18" charset="0"/>
            </a:endParaRPr>
          </a:p>
          <a:p>
            <a:pPr marL="0" indent="0"/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О дополнительных мерах по недопущению завозов инфекционных болезней (№ 463 от 22.01.2020г.); 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/>
            <a:endParaRPr lang="ru-RU" sz="2400" b="1" smtClean="0">
              <a:latin typeface="Times New Roman" pitchFamily="18" charset="0"/>
              <a:cs typeface="Times New Roman" pitchFamily="18" charset="0"/>
            </a:endParaRPr>
          </a:p>
          <a:p>
            <a:pPr marL="0" indent="0"/>
            <a:endParaRPr lang="ru-RU" sz="24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Прямоугольник 1"/>
          <p:cNvSpPr>
            <a:spLocks noChangeArrowheads="1"/>
          </p:cNvSpPr>
          <p:nvPr/>
        </p:nvSpPr>
        <p:spPr bwMode="auto">
          <a:xfrm>
            <a:off x="468313" y="620713"/>
            <a:ext cx="8424862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Алгоритм действия медицинских работников </a:t>
            </a:r>
          </a:p>
          <a:p>
            <a:pPr algn="ctr"/>
            <a:endParaRPr lang="ru-RU" sz="20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>
                <a:latin typeface="Times New Roman" pitchFamily="18" charset="0"/>
                <a:cs typeface="Times New Roman" pitchFamily="18" charset="0"/>
              </a:rPr>
              <a:t>1. При обращении за медицинской помощью больных с респираторными симптомами, повышенной температурой тела и внебольничными пневмониями обеспечить 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сбор эпидемиологического анамнеза с уточнением факта пребывания за границей, в т.ч. в КНР, г. Ухань.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sz="200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r>
              <a:rPr lang="ru-RU" sz="2000">
                <a:latin typeface="Times New Roman" pitchFamily="18" charset="0"/>
                <a:cs typeface="Times New Roman" pitchFamily="18" charset="0"/>
              </a:rPr>
              <a:t>2. Незамедлительно передать 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экстренное извещение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 на случай выявления больного с респираторными симптомами, повышенной температурой тела и внебольничными пневмониями, прибывшего из-за рубежа. </a:t>
            </a:r>
          </a:p>
          <a:p>
            <a:pPr algn="just"/>
            <a:r>
              <a:rPr lang="ru-RU" sz="200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r>
              <a:rPr lang="ru-RU" sz="2000">
                <a:latin typeface="Times New Roman" pitchFamily="18" charset="0"/>
                <a:cs typeface="Times New Roman" pitchFamily="18" charset="0"/>
              </a:rPr>
              <a:t>3. Всех больных с признаками инфекционных болезней, с респираторными симптомами, повышенной температурой тела и внебольничными пневмониями, прибывших из-за рубежа 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госпитализировать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 в соответствии с планом маршрутизации Министерства здравоохранения Приморского края. Больных, 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прибывших из КНР 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госпитализировать в инфекционные стационары (отделения). В г. Владивосток – ГБУЗ «Краевая клиническая инфекционная больница № 2». </a:t>
            </a:r>
          </a:p>
        </p:txBody>
      </p:sp>
      <p:pic>
        <p:nvPicPr>
          <p:cNvPr id="15362" name="Picture 5" descr="D:\ДОКУМЕНТЫ\КАРТИНКИ\ЧЕЛОВЕЧКИ БЕЛЫЕ И ЦВЕТНЫЕ\i433.jpg"/>
          <p:cNvPicPr>
            <a:picLocks noChangeAspect="1" noChangeArrowheads="1"/>
          </p:cNvPicPr>
          <p:nvPr/>
        </p:nvPicPr>
        <p:blipFill>
          <a:blip r:embed="rId2"/>
          <a:srcRect l="23529" r="21568"/>
          <a:stretch>
            <a:fillRect/>
          </a:stretch>
        </p:blipFill>
        <p:spPr bwMode="auto">
          <a:xfrm>
            <a:off x="107950" y="188913"/>
            <a:ext cx="1298575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Прямоугольник 1"/>
          <p:cNvSpPr>
            <a:spLocks noChangeArrowheads="1"/>
          </p:cNvSpPr>
          <p:nvPr/>
        </p:nvSpPr>
        <p:spPr bwMode="auto">
          <a:xfrm>
            <a:off x="395288" y="404813"/>
            <a:ext cx="8137525" cy="667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При отказе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от госпитализации – оформлять отказ от госпитализации, провести отбор биоматериала для проведения вирусологического обследования. Передать информацию в медицинскую организацию по месту жительства больного.  </a:t>
            </a:r>
          </a:p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Обеспечить этиологическую расшифровку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заболеваний у больных с признаками инфекционных болезней, с респираторными симптомами, повышенной температурой тела и внебольничными пневмониями, прибывших из-за рубежа (в лаборатории соей организации, по договору). Лабораторное обследование больных с респираторными симптомами, повышенной температурой тела и внебольничными пневмониями, прибывших из-за рубежа проводить незамедлительно, результаты обследования сразу передавать в ФБУЗ «Центр гигиены и эпидемиологии в Приморском крае».</a:t>
            </a:r>
          </a:p>
          <a:p>
            <a:pPr algn="just"/>
            <a:r>
              <a:rPr lang="ru-RU" sz="200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Прямоугольник 1"/>
          <p:cNvSpPr>
            <a:spLocks noChangeArrowheads="1"/>
          </p:cNvSpPr>
          <p:nvPr/>
        </p:nvSpPr>
        <p:spPr bwMode="auto">
          <a:xfrm>
            <a:off x="250825" y="188913"/>
            <a:ext cx="856932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6. Биоматериал от больных, 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прибывших из КНР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, направлять на  исследование в лабораторию вирусных и особо опасных бактериальных инфекций ФБУЗ «Центр гигиены и эпидемиологии в Приморском крае» (г. Владивосток, ул. Сельская, 3 б, тел.(423) 244-12-78) для проведения скрининга на 2019-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nCoV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algn="just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7. При подтверждении коронавирусной инфекции у заболевших, установить медицинское наблюдение 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за контактными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, провести их лабораторное обследование, назначение средств экстренной профилактики (противовирусные препараты, иммуномодуляторы и др.). </a:t>
            </a:r>
          </a:p>
        </p:txBody>
      </p:sp>
      <p:pic>
        <p:nvPicPr>
          <p:cNvPr id="17410" name="Picture 2" descr="C:\Users\user202\Pictures\WMR0M3vJ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4868863"/>
            <a:ext cx="3194050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Прямоугольник 1"/>
          <p:cNvSpPr>
            <a:spLocks noChangeArrowheads="1"/>
          </p:cNvSpPr>
          <p:nvPr/>
        </p:nvSpPr>
        <p:spPr bwMode="auto">
          <a:xfrm>
            <a:off x="114300" y="0"/>
            <a:ext cx="9037638" cy="645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200">
                <a:latin typeface="Trebuchet MS" pitchFamily="34" charset="0"/>
                <a:cs typeface="Times New Roman" pitchFamily="18" charset="0"/>
              </a:rPr>
              <a:t>В соответствии с </a:t>
            </a:r>
            <a:r>
              <a:rPr lang="ru-RU" sz="2200" b="1">
                <a:latin typeface="Trebuchet MS" pitchFamily="34" charset="0"/>
                <a:cs typeface="Times New Roman" pitchFamily="18" charset="0"/>
              </a:rPr>
              <a:t>предварительными рекомендациями </a:t>
            </a:r>
            <a:r>
              <a:rPr lang="ru-RU" sz="2200">
                <a:latin typeface="Trebuchet MS" pitchFamily="34" charset="0"/>
                <a:cs typeface="Times New Roman" pitchFamily="18" charset="0"/>
              </a:rPr>
              <a:t>по предупреждению распространения новой коронавирусной инфекции (2019- </a:t>
            </a:r>
            <a:r>
              <a:rPr lang="en-US" sz="2200">
                <a:latin typeface="Trebuchet MS" pitchFamily="34" charset="0"/>
                <a:cs typeface="Times New Roman" pitchFamily="18" charset="0"/>
              </a:rPr>
              <a:t>nCoV) </a:t>
            </a:r>
            <a:r>
              <a:rPr lang="ru-RU" sz="2200">
                <a:latin typeface="Trebuchet MS" pitchFamily="34" charset="0"/>
                <a:cs typeface="Times New Roman" pitchFamily="18" charset="0"/>
              </a:rPr>
              <a:t>в медицинских организациях, подготовленными ФБУН «Центральный научно-исследовательский институт эпидемиологии» Роспотребнадзора (письмо  Роспотребнадзора от 25.01.2019 г. № 02/877-2020-27):  </a:t>
            </a:r>
          </a:p>
          <a:p>
            <a:pPr algn="just"/>
            <a:r>
              <a:rPr lang="ru-RU" sz="2200">
                <a:latin typeface="Trebuchet MS" pitchFamily="34" charset="0"/>
                <a:cs typeface="Times New Roman" pitchFamily="18" charset="0"/>
              </a:rPr>
              <a:t>	При постановке диагноза </a:t>
            </a:r>
            <a:r>
              <a:rPr lang="en-US" sz="2200">
                <a:latin typeface="Trebuchet MS" pitchFamily="34" charset="0"/>
                <a:cs typeface="Times New Roman" pitchFamily="18" charset="0"/>
              </a:rPr>
              <a:t>nCoV </a:t>
            </a:r>
            <a:r>
              <a:rPr lang="ru-RU" sz="2200">
                <a:latin typeface="Trebuchet MS" pitchFamily="34" charset="0"/>
                <a:cs typeface="Times New Roman" pitchFamily="18" charset="0"/>
              </a:rPr>
              <a:t>или с подозрением на это заболевание в амбулаторно-поликлинических медицинских организациях (МО) пациент должен госпитализироваться в инфекционный стационар.</a:t>
            </a:r>
          </a:p>
          <a:p>
            <a:pPr algn="just"/>
            <a:r>
              <a:rPr lang="ru-RU" sz="2200">
                <a:latin typeface="Trebuchet MS" pitchFamily="34" charset="0"/>
                <a:cs typeface="Times New Roman" pitchFamily="18" charset="0"/>
              </a:rPr>
              <a:t>          Доставка в стационар больных из амбулаторно-поликлинических МО осуществляется на специально выделенном медицинском автотранспорте.</a:t>
            </a:r>
          </a:p>
          <a:p>
            <a:pPr algn="just"/>
            <a:r>
              <a:rPr lang="ru-RU" sz="2200">
                <a:latin typeface="Trebuchet MS" pitchFamily="34" charset="0"/>
                <a:cs typeface="Times New Roman" pitchFamily="18" charset="0"/>
              </a:rPr>
              <a:t>	Медицинский персонал, оказывающий помощь пациентам с коронавирусной инфекцией </a:t>
            </a:r>
            <a:r>
              <a:rPr lang="en-US" sz="2200">
                <a:latin typeface="Trebuchet MS" pitchFamily="34" charset="0"/>
                <a:cs typeface="Times New Roman" pitchFamily="18" charset="0"/>
              </a:rPr>
              <a:t>2019-nCoV </a:t>
            </a:r>
            <a:r>
              <a:rPr lang="ru-RU" sz="2200">
                <a:latin typeface="Trebuchet MS" pitchFamily="34" charset="0"/>
                <a:cs typeface="Times New Roman" pitchFamily="18" charset="0"/>
              </a:rPr>
              <a:t>и при подозрении на эту инфекцию, а также водители специализированного медицинского автотранспорта, должны быть обеспечены средствами индивидуальной защиты: шапочки, противочумные (хирургические) халаты, респираторы (типа </a:t>
            </a:r>
            <a:r>
              <a:rPr lang="en-US" sz="2200">
                <a:latin typeface="Trebuchet MS" pitchFamily="34" charset="0"/>
                <a:cs typeface="Times New Roman" pitchFamily="18" charset="0"/>
              </a:rPr>
              <a:t>NIOSH-certified N95, EU FFP2 </a:t>
            </a:r>
            <a:r>
              <a:rPr lang="ru-RU" sz="2200">
                <a:latin typeface="Trebuchet MS" pitchFamily="34" charset="0"/>
                <a:cs typeface="Times New Roman" pitchFamily="18" charset="0"/>
              </a:rPr>
              <a:t>или аналогичные).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188" y="404813"/>
            <a:ext cx="8208962" cy="62087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Trebuchet MS" pitchFamily="34" charset="0"/>
                <a:cs typeface="Times New Roman" pitchFamily="18" charset="0"/>
              </a:rPr>
              <a:t>	При перевозке пациентов защитная одежда медицинских работников меняется после каждого больного.            </a:t>
            </a:r>
          </a:p>
          <a:p>
            <a:pPr algn="just"/>
            <a:r>
              <a:rPr lang="ru-RU" sz="2400">
                <a:latin typeface="Trebuchet MS" pitchFamily="34" charset="0"/>
                <a:cs typeface="Times New Roman" pitchFamily="18" charset="0"/>
              </a:rPr>
              <a:t>          При наличии изолированной кабины автотранспорта водитель должен быть одет в комбинезон. После доставки больного в стационар транспорт и предметы, использованные при транспортировании, обеззараживаются на территории медицинской организации на специально оборудованной площадке со стоком и ямой.</a:t>
            </a:r>
          </a:p>
          <a:p>
            <a:pPr algn="just"/>
            <a:endParaRPr lang="ru-RU" sz="2400">
              <a:latin typeface="Trebuchet MS" pitchFamily="34" charset="0"/>
            </a:endParaRPr>
          </a:p>
          <a:p>
            <a:pPr algn="just"/>
            <a:r>
              <a:rPr lang="ru-RU" sz="2400">
                <a:latin typeface="Trebuchet MS" pitchFamily="34" charset="0"/>
              </a:rPr>
              <a:t>	</a:t>
            </a:r>
            <a:r>
              <a:rPr lang="ru-RU" sz="2400">
                <a:latin typeface="Times New Roman" pitchFamily="18" charset="0"/>
              </a:rPr>
              <a:t>Для проведения дезинфекции используют дезинфицирующие средства, разрешенные к применению, обеспечивающие эффективное обеззараживание в отношение вирусных инфекций.  </a:t>
            </a:r>
          </a:p>
          <a:p>
            <a:pPr algn="just"/>
            <a:r>
              <a:rPr lang="ru-RU" sz="2400">
                <a:latin typeface="Times New Roman" pitchFamily="18" charset="0"/>
              </a:rPr>
              <a:t>           Для обеззараживания воздуха применяются средства и методы разрешенные в установленном порядке.</a:t>
            </a:r>
            <a:endParaRPr lang="ru-RU" sz="2200">
              <a:latin typeface="Times New Roman" pitchFamily="18" charset="0"/>
              <a:cs typeface="Times New Roman" pitchFamily="18" charset="0"/>
            </a:endParaRPr>
          </a:p>
          <a:p>
            <a:endParaRPr lang="ru-RU">
              <a:latin typeface="Trebuchet MS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Прямоугольник 1"/>
          <p:cNvSpPr>
            <a:spLocks noChangeArrowheads="1"/>
          </p:cNvSpPr>
          <p:nvPr/>
        </p:nvSpPr>
        <p:spPr bwMode="auto">
          <a:xfrm>
            <a:off x="195263" y="115888"/>
            <a:ext cx="8856662" cy="666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200">
                <a:latin typeface="Trebuchet MS" pitchFamily="34" charset="0"/>
              </a:rPr>
              <a:t>	</a:t>
            </a:r>
            <a:r>
              <a:rPr lang="ru-RU" sz="2400">
                <a:latin typeface="Times New Roman" pitchFamily="18" charset="0"/>
              </a:rPr>
              <a:t>В приемном отделении проводят текущую и заключительную дезинфекцию.</a:t>
            </a:r>
          </a:p>
          <a:p>
            <a:pPr algn="just"/>
            <a:r>
              <a:rPr lang="ru-RU" sz="2400">
                <a:latin typeface="Times New Roman" pitchFamily="18" charset="0"/>
              </a:rPr>
              <a:t>	В кладовой одежду больного хранят в индивидуальных мешках, сложенных в баки или полиэтиленовые мешки.</a:t>
            </a:r>
          </a:p>
          <a:p>
            <a:pPr algn="just"/>
            <a:r>
              <a:rPr lang="ru-RU" sz="2400">
                <a:latin typeface="Times New Roman" pitchFamily="18" charset="0"/>
              </a:rPr>
              <a:t>	Пища для больных доставляется в посуде кухни к служебному входу "чистого" блока и там перекладывается из посуды кухни в посуду буфетной госпиталя. В буфетной пища раскладывается в посуду отделений и направляется в раздаточную отделения, где распределяется по порциям и разносится по палатам. </a:t>
            </a:r>
          </a:p>
          <a:p>
            <a:pPr algn="just"/>
            <a:r>
              <a:rPr lang="ru-RU" sz="2400">
                <a:latin typeface="Times New Roman" pitchFamily="18" charset="0"/>
              </a:rPr>
              <a:t>	Посуда, в которой пища поступила в отделение, обеззараживается кипячением, после чего бак с посудой передается в буфетную, где ее моют и хранят до следующей раздачи. Раздаточная снабжается всем необходимым для обеззараживания остатков пищи. Индивидуальная посуда обеззараживается после каждого приема пищи.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265</TotalTime>
  <Words>1772</Words>
  <Application>Microsoft Office PowerPoint</Application>
  <PresentationFormat>Экран (4:3)</PresentationFormat>
  <Paragraphs>88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22</vt:i4>
      </vt:variant>
    </vt:vector>
  </HeadingPairs>
  <TitlesOfParts>
    <vt:vector size="31" baseType="lpstr">
      <vt:lpstr>Trebuchet MS</vt:lpstr>
      <vt:lpstr>Arial</vt:lpstr>
      <vt:lpstr>Georgia</vt:lpstr>
      <vt:lpstr>Calibri</vt:lpstr>
      <vt:lpstr>Times New Roman</vt:lpstr>
      <vt:lpstr>Воздушный поток</vt:lpstr>
      <vt:lpstr>Воздушный поток</vt:lpstr>
      <vt:lpstr>Воздушный поток</vt:lpstr>
      <vt:lpstr>Воздушный поток</vt:lpstr>
      <vt:lpstr>Об организации мероприятий по недопущению завоза и распространения новой коронавирусной инфекции, вызванной 2019-nCoV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Решетняк Елена Александровна</dc:creator>
  <cp:lastModifiedBy>user311</cp:lastModifiedBy>
  <cp:revision>20</cp:revision>
  <dcterms:created xsi:type="dcterms:W3CDTF">2020-01-27T03:08:21Z</dcterms:created>
  <dcterms:modified xsi:type="dcterms:W3CDTF">2020-01-28T05:53:30Z</dcterms:modified>
</cp:coreProperties>
</file>