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0" r:id="rId4"/>
    <p:sldId id="262" r:id="rId5"/>
    <p:sldId id="263" r:id="rId6"/>
    <p:sldId id="264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57" r:id="rId16"/>
    <p:sldId id="260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40" autoAdjust="0"/>
  </p:normalViewPr>
  <p:slideViewPr>
    <p:cSldViewPr>
      <p:cViewPr varScale="1">
        <p:scale>
          <a:sx n="86" d="100"/>
          <a:sy n="86" d="100"/>
        </p:scale>
        <p:origin x="-7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C167-C072-460F-AE02-76ACC70717BB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C13C-2DE1-4881-A82C-62DDDE0FF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7D94-1C49-4BFE-A17A-2E02C2679D4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90EB-E918-4351-B908-B5731E4FE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CE267-F19F-47E2-A26C-D695A77DFD93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FCAB-976E-43AD-B581-0F2E197B4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CC4C-EDF0-459D-81D7-A05F8877DAD8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94AE-9CA3-4930-907B-02A41BD2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9CD3-5ABB-4B97-9213-721C3E8156CE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61E1-C8CD-4206-AC14-A1DCED74D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B7D8-0F25-4E38-B7BB-CFAD93FA2903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11F2-E65C-45FA-9949-5ADA3E493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330B-708C-4DD0-A800-096F7E937E93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D326-6FBD-4522-9C10-2A7B2A671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7C42-CA15-4186-8220-02ED9D717F46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BF7E-5417-468D-980F-B69D4BBF4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A6A3-0D88-4716-85AE-B4357999A58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E390D-5663-455D-B8FC-E51E3B073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1009-3993-4427-B3FC-B93F4B7A89FE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3EBF9-97B2-49B4-9439-BD56FA188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5FAC-B730-41B9-9CA9-072266DDDFB5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E3A9-624D-48D7-AC23-27365893A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21CAA-6379-4983-B389-4BF68B63D76D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520A8-39C8-448D-B6DE-CB2E9D9F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3573463"/>
            <a:ext cx="7273925" cy="1150937"/>
          </a:xfrm>
        </p:spPr>
        <p:txBody>
          <a:bodyPr/>
          <a:lstStyle/>
          <a:p>
            <a:pPr algn="ctr"/>
            <a:r>
              <a:rPr lang="ru-RU" altLang="ru-RU" sz="1800" b="1" smtClean="0">
                <a:solidFill>
                  <a:schemeClr val="tx1"/>
                </a:solidFill>
                <a:latin typeface="Times New Roman" pitchFamily="18" charset="0"/>
              </a:rPr>
              <a:t>Аббасова Елена Ивановна -  начальник отдела эпидемиологического надзора Управления Роспотребнадзора по Приморскому краю</a:t>
            </a:r>
          </a:p>
          <a:p>
            <a:pPr algn="ctr"/>
            <a:endParaRPr lang="ru-RU" sz="180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27088" y="1773238"/>
            <a:ext cx="7175500" cy="10795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639763" algn="ctr"/>
            <a:r>
              <a:rPr lang="ru-RU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Об организации мероприятий по недопущению завоза и распространения новой коронавирусной инфекции, вызванной </a:t>
            </a:r>
            <a:r>
              <a:rPr lang="en-US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2019-nCoV</a:t>
            </a:r>
            <a:endParaRPr lang="ru-RU" sz="2400" i="1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Picture 6" descr="C:\Users\Раздорский_А_С.MICROBE\Desktop\Безымянный-e13563226759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324036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2" descr="C:\Users\user202\Desktop\366556ee3fac277494df5d73956399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013325"/>
            <a:ext cx="33845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395288" y="188913"/>
            <a:ext cx="8497887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rebuchet MS" pitchFamily="34" charset="0"/>
              </a:rPr>
              <a:t>	Медицинские отходы, в том числе биологические выделения пациентов (мокрота, моча, кал и др.) утилизируются в соответствии с санитарно-эпидемиологическими требованиями к обращению с медицинскими отходами, относятся к отходам класса В.</a:t>
            </a:r>
          </a:p>
          <a:p>
            <a:pPr algn="just"/>
            <a:r>
              <a:rPr lang="ru-RU" sz="2400">
                <a:latin typeface="Trebuchet MS" pitchFamily="34" charset="0"/>
              </a:rPr>
              <a:t>	Постельные принадлежности после выписки, смерти или перемещения пациента сдаются в дезинфекционную камеру, в боксе, палате проводится заключительная дезинфекция поверхностей, мебели, оборудования, предметов ухода.</a:t>
            </a:r>
          </a:p>
          <a:p>
            <a:pPr algn="just"/>
            <a:r>
              <a:rPr lang="ru-RU" sz="2400">
                <a:latin typeface="Trebuchet MS" pitchFamily="34" charset="0"/>
              </a:rPr>
              <a:t>	В инфекционном стационаре, где находится пациент с </a:t>
            </a:r>
            <a:r>
              <a:rPr lang="en-US" sz="2400">
                <a:latin typeface="Trebuchet MS" pitchFamily="34" charset="0"/>
              </a:rPr>
              <a:t>2019-nCoV, </a:t>
            </a:r>
            <a:r>
              <a:rPr lang="ru-RU" sz="2400">
                <a:latin typeface="Trebuchet MS" pitchFamily="34" charset="0"/>
              </a:rPr>
              <a:t>устанавливается противоэпидемический режим, предусмотренный для инфекций с аэрозольным механизмом передачи.</a:t>
            </a:r>
          </a:p>
          <a:p>
            <a:pPr algn="just"/>
            <a:r>
              <a:rPr lang="ru-RU" sz="2400">
                <a:latin typeface="Trebuchet MS" pitchFamily="34" charset="0"/>
              </a:rPr>
              <a:t>	Выписка больных разрешается после полного выздоровления.</a:t>
            </a:r>
          </a:p>
          <a:p>
            <a:pPr algn="just"/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539750" y="692150"/>
            <a:ext cx="8496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rebuchet MS" pitchFamily="34" charset="0"/>
              </a:rPr>
              <a:t>	В помещениях инфекционного стационара ежедневно проводится текущая дезинфекция, после освобождения помещений - заключительная дезинфекция.</a:t>
            </a:r>
          </a:p>
          <a:p>
            <a:pPr algn="just"/>
            <a:endParaRPr lang="ru-RU" sz="2400">
              <a:latin typeface="Trebuchet MS" pitchFamily="34" charset="0"/>
            </a:endParaRPr>
          </a:p>
          <a:p>
            <a:pPr algn="just"/>
            <a:r>
              <a:rPr lang="ru-RU" sz="2400">
                <a:latin typeface="Trebuchet MS" pitchFamily="34" charset="0"/>
              </a:rPr>
              <a:t>	Контроль соблюдения требований биологической безопасности в инфекционном стационаре осуществляют специалисты территориальных органов Роспотребнадзора.</a:t>
            </a:r>
          </a:p>
        </p:txBody>
      </p:sp>
      <p:pic>
        <p:nvPicPr>
          <p:cNvPr id="22530" name="Picture 2" descr="C:\Users\user202\Pictures\med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108450"/>
            <a:ext cx="36004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01600" y="260350"/>
            <a:ext cx="8964613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rebuchet MS" pitchFamily="34" charset="0"/>
              </a:rPr>
              <a:t>Мероприятия по профилактики </a:t>
            </a:r>
            <a:r>
              <a:rPr lang="en-US" sz="2400" b="1">
                <a:latin typeface="Trebuchet MS" pitchFamily="34" charset="0"/>
              </a:rPr>
              <a:t>2019-nCoV </a:t>
            </a:r>
            <a:r>
              <a:rPr lang="ru-RU" sz="2400" b="1">
                <a:latin typeface="Trebuchet MS" pitchFamily="34" charset="0"/>
              </a:rPr>
              <a:t>у медицинских</a:t>
            </a:r>
          </a:p>
          <a:p>
            <a:pPr algn="ctr"/>
            <a:r>
              <a:rPr lang="ru-RU" sz="2400" b="1">
                <a:latin typeface="Trebuchet MS" pitchFamily="34" charset="0"/>
              </a:rPr>
              <a:t>работников.</a:t>
            </a:r>
          </a:p>
          <a:p>
            <a:pPr algn="just"/>
            <a:r>
              <a:rPr lang="ru-RU" sz="2400">
                <a:latin typeface="Trebuchet MS" pitchFamily="34" charset="0"/>
              </a:rPr>
              <a:t>	</a:t>
            </a:r>
            <a:r>
              <a:rPr lang="ru-RU" sz="2200">
                <a:latin typeface="Trebuchet MS" pitchFamily="34" charset="0"/>
              </a:rPr>
              <a:t>Учитывая данные о высоких рисках заражения медицинских работников, необходимо выполнение ряда превентивных мероприятий.</a:t>
            </a:r>
          </a:p>
          <a:p>
            <a:pPr algn="just"/>
            <a:r>
              <a:rPr lang="ru-RU" sz="2200">
                <a:latin typeface="Trebuchet MS" pitchFamily="34" charset="0"/>
              </a:rPr>
              <a:t>	Руководство медицинских организаций должно обеспечить проведение обучения и инструктажей медицинским сотрудникам по вопросам предупреждения распространения коронавирусной инфекции 2019- </a:t>
            </a:r>
            <a:r>
              <a:rPr lang="en-US" sz="2200">
                <a:latin typeface="Trebuchet MS" pitchFamily="34" charset="0"/>
              </a:rPr>
              <a:t>nCoV, </a:t>
            </a:r>
            <a:r>
              <a:rPr lang="ru-RU" sz="2200">
                <a:latin typeface="Trebuchet MS" pitchFamily="34" charset="0"/>
              </a:rPr>
              <a:t>проведения противоэпидемических мероприятий, использованию средств индивидуальной защиты (СИЗ) и мерах личной профилактики.</a:t>
            </a:r>
          </a:p>
          <a:p>
            <a:pPr algn="just"/>
            <a:r>
              <a:rPr lang="ru-RU" sz="2200">
                <a:latin typeface="Trebuchet MS" pitchFamily="34" charset="0"/>
              </a:rPr>
              <a:t>	Медицинский персонал, оказывающий помощь пациентам с коронавирусной инфекцией </a:t>
            </a:r>
            <a:r>
              <a:rPr lang="en-US" sz="2200">
                <a:latin typeface="Trebuchet MS" pitchFamily="34" charset="0"/>
              </a:rPr>
              <a:t>2019-nCoV </a:t>
            </a:r>
            <a:r>
              <a:rPr lang="ru-RU" sz="2200">
                <a:latin typeface="Trebuchet MS" pitchFamily="34" charset="0"/>
              </a:rPr>
              <a:t>и при подозрении должен быть обеспечен средствами индивидуальной защиты: шапочки, противочумные (хирургические) халаты, респираторы (типа </a:t>
            </a:r>
            <a:r>
              <a:rPr lang="en-US" sz="2200">
                <a:latin typeface="Trebuchet MS" pitchFamily="34" charset="0"/>
              </a:rPr>
              <a:t>NTOSH-certified N95, EU FFP2 </a:t>
            </a:r>
            <a:r>
              <a:rPr lang="ru-RU" sz="2200">
                <a:latin typeface="Trebuchet MS" pitchFamily="34" charset="0"/>
              </a:rPr>
              <a:t>или аналогичные).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250825" y="382588"/>
            <a:ext cx="8497888" cy="62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rebuchet MS" pitchFamily="34" charset="0"/>
              </a:rPr>
              <a:t>	Под особый контроль следует взять мероприятия по обеспечению безопасности воздушной среды. </a:t>
            </a:r>
          </a:p>
          <a:p>
            <a:pPr algn="just"/>
            <a:r>
              <a:rPr lang="ru-RU" sz="2400">
                <a:latin typeface="Trebuchet MS" pitchFamily="34" charset="0"/>
              </a:rPr>
              <a:t>         Необходимо обеззараживать воздух в помещениях медицинских организаций с применение разрешенных средств и методов. </a:t>
            </a:r>
          </a:p>
          <a:p>
            <a:pPr algn="just"/>
            <a:r>
              <a:rPr lang="ru-RU" sz="2400">
                <a:latin typeface="Trebuchet MS" pitchFamily="34" charset="0"/>
              </a:rPr>
              <a:t>	Медицинский персонал не должен прикасаться к глазам, носу, рту, руками, в том числе в перчатках. Должна проводиться гигиеническая обработка рук с применением кожных спиртовых антисептиков до контакта с пациентом, перед проведением любой процедуры, после контакта с биоматериалами пациента и предметами в его окружении.</a:t>
            </a:r>
          </a:p>
          <a:p>
            <a:pPr algn="just"/>
            <a:r>
              <a:rPr lang="ru-RU" sz="2400">
                <a:latin typeface="Trebuchet MS" pitchFamily="34" charset="0"/>
              </a:rPr>
              <a:t>	Для медицинских работников в функции которых входит сбор и удаление медицинских отходов класса В, необходима защита органов дыхания с помощью респиратора.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42486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rebuchet MS" pitchFamily="34" charset="0"/>
              </a:rPr>
              <a:t>При попадании биологического материала, содержащего возбудитель </a:t>
            </a:r>
            <a:r>
              <a:rPr lang="en-US" sz="2400" b="1">
                <a:latin typeface="Trebuchet MS" pitchFamily="34" charset="0"/>
              </a:rPr>
              <a:t>2019-nCoV </a:t>
            </a:r>
            <a:r>
              <a:rPr lang="ru-RU" sz="2400" b="1">
                <a:latin typeface="Trebuchet MS" pitchFamily="34" charset="0"/>
              </a:rPr>
              <a:t>на слизистые оболочки или кожные покровы:</a:t>
            </a:r>
          </a:p>
          <a:p>
            <a:pPr algn="just"/>
            <a:r>
              <a:rPr lang="ru-RU" sz="2400">
                <a:latin typeface="Trebuchet MS" pitchFamily="34" charset="0"/>
              </a:rPr>
              <a:t>	- руки обрабатывают спиртсодержащим кожным антисептиком или спиртом, если лицо не было защищено, то его протирают тампоном, смоченным 70%-м этиловым спиртом;</a:t>
            </a:r>
          </a:p>
          <a:p>
            <a:pPr algn="just"/>
            <a:r>
              <a:rPr lang="ru-RU" sz="2400">
                <a:latin typeface="Trebuchet MS" pitchFamily="34" charset="0"/>
              </a:rPr>
              <a:t>	- слизистые оболочки рта и горла прополаскивают 70%-м этиловым спиртом, в глаза и нос закапывают 2%-й раствор борной кислоты.</a:t>
            </a:r>
          </a:p>
          <a:p>
            <a:pPr algn="just"/>
            <a:r>
              <a:rPr lang="ru-RU" sz="2400">
                <a:latin typeface="Trebuchet MS" pitchFamily="34" charset="0"/>
              </a:rPr>
              <a:t>	Необходимо организовать контроль за состоянием здоровья медицинских работников: ежедневные осмотры с проведением термометрии 2 раза в день на протяжении всего периода ухода за пациентами с коронавирусной инфекцией </a:t>
            </a:r>
            <a:r>
              <a:rPr lang="en-US" sz="2400">
                <a:latin typeface="Trebuchet MS" pitchFamily="34" charset="0"/>
              </a:rPr>
              <a:t>2019-nCoV </a:t>
            </a:r>
            <a:r>
              <a:rPr lang="ru-RU" sz="2400">
                <a:latin typeface="Trebuchet MS" pitchFamily="34" charset="0"/>
              </a:rPr>
              <a:t>и в течение 14 дней после последнего контакта с больным.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333375" y="692150"/>
            <a:ext cx="842486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На настоящем этапе под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понятие предполагаемого случая инфекции, ассоциированного с новым коронавирусом 2019-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попадают лица, въезжающие в Российскую Федерацию с территорий стран, в которых зарегистрированы случаи заболевания 2019-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с клиническими признаками острых респираторных вирусных инфекций (ОРВИ), а также больные инфекционных отделений с тяжелым или прогрессирующим респираторным заболеванием неясной этиологии, развившемся после зарубежной поездки или после контакта с вернувшимися из зарубежной поездки в страны, в которых зарегистрированы случаи заболевания 2019-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611188" y="474663"/>
            <a:ext cx="82089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Основными симптомами заболевания 2019-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nCoV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температура, утомление, кашель с небольшим количеством мокроты.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 мере развития болезни у некоторых больных (около 15 %) появляются такие симптомы, как диспноэ. Температура регистрируется у более чем 90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больных, сухой кашель - примерно у 80 %, сдавленность в груди - у более чем 20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%.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Результаты клинических лабораторных анализов на ранних стадиях болезни могут показать у более чем 80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больных нормальный или пониженный уровень лейкоцитов и пониженный уровень лимфоцитов. У больного может быть повышенный уровень «печеночных» ферментов. На рентгенограмме легких могут быть видны экссудаты с симптомом «матового стекла». Болезнь проявляется как острый тяжелый респираторный синдром, часто протекающий в виде пневмоний.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425450" y="188913"/>
            <a:ext cx="8640763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 проведению дезинфекционных мероприятий для профилактики заболеваний, вызываемых коронавирусами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Коронавирусы (семейство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) -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РНК-содержащие вирусы размером 80-160 нм, имеющие внешнюю липосодержащую оболочку. По устойчивости к дезинфицирующим средствам относятся к вирусам с низкой устойчивостью.</a:t>
            </a:r>
          </a:p>
          <a:p>
            <a:pPr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	Механизмы передачи инфекции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воздушно-капельный, контактный, фекально-оральный.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С целью профилактики и борьбы с инфекциями, вызванными коронавирусами, проводят профилактическую и очаговую (текущую, заключительную) дезинфекцию. Для проведения дезинфекции применяют дезинфицирующие средства, зарегистрированные в установленном порядке. В Инструкциях по применению этих средств указаны режимы для обеззараживания объектов при вирусных инфекциях.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382588" y="260350"/>
            <a:ext cx="86407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Для дезинфекции могут быть использованы средства из различных химических групп: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хлорактивные (натриевая соль дихлоризоциануровой кислоты - в концентрации активного хлора в рабочем растворе не менее 0,06%, хлорамин Б - в концентрации активного хлора в рабочем растворе не менее 3,0%), </a:t>
            </a:r>
          </a:p>
          <a:p>
            <a:pPr algn="just">
              <a:buFontTx/>
              <a:buChar char="-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кислородактивные (перекись водорода - в концентрации не менее 3,0%), </a:t>
            </a:r>
          </a:p>
          <a:p>
            <a:pPr algn="just">
              <a:buFontTx/>
              <a:buChar char="-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катионные поверхностно-активные вещества (КПАВ) - четвертичные аммониевые соединения (в концентрации в рабочем растворе не менее 0.5%), третичные амины (в концентрации в рабочем растворе не менее 0,05%), </a:t>
            </a:r>
          </a:p>
          <a:p>
            <a:pPr algn="just">
              <a:buFontTx/>
              <a:buChar char="-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полимерные производные гуанидина (в концентрации в рабочем растворе не менее 0,2%), </a:t>
            </a:r>
          </a:p>
          <a:p>
            <a:pPr algn="just">
              <a:buFontTx/>
              <a:buChar char="-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спирты (в качестве кожных антисептиков и дезинфицирующих средств для обработки небольших по площади поверхностей - изопропиловый спирт в концентрации не менее 70% по массе, этиловый спирт в концентрации не менее 75% по массе).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   Содержание действующих веществ указано в Инструкциях по применению.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684213" y="476250"/>
            <a:ext cx="79914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Обеззараживанию подлежат все поверхности в помещениях, предназначенных для пребывания пассажиров, а также персонала аэропорта, занятого обслуживанием пассажиров и багажа, включая поверхности в помещениях, руки, предметы обстановки, подоконники, спинки кроватей, прикроватные тумбочки, дверные ручки, посуда больного, игрушки, выделения, воздух и другие объекты.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620713"/>
            <a:ext cx="8353425" cy="5903912"/>
          </a:xfrm>
        </p:spPr>
        <p:txBody>
          <a:bodyPr>
            <a:noAutofit/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Нормативно-методические  документы: 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№ 2 от 24.01.2020 г. «О дополнительных мероприятиях по недопущению завоза и распространения новой коронавирусной инфекции, вызванной 2019-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(зарегистрировано в Минюсте России 24.01.2020 г. № 57260);  </a:t>
            </a:r>
          </a:p>
          <a:p>
            <a:pPr marL="0" indent="0"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направлении временных рекомендаций по организации лабораторной диагностики новой коронавирусной инфекции (2019-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)» (№ 02/706-2020-27 от 21.01.2020);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«Об инструкции по проведению дезинфекционных мероприятий для профилактики заболеваний, вызываемых коронавирусами (№ 02/770-202-32 от 23.01.2020);</a:t>
            </a:r>
          </a:p>
          <a:p>
            <a:pPr marL="0" indent="0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направлении предварительных рекомендаций по предупреждению распространения новой коронавирусной инфекции в медицинских организациях».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8208963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	Профилактическая дезинфекция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Профилактическая дезинфекция начинается немедленно при возникновении угрозы заболевания с целью предупреждения проникновения и распространения возбудителя заболевания в коллективы людей на объектах, в учреждениях, на территориях и т.д., где это заболевание отсутствует, но имеется угроза его заноса извне. Включает меры личной гигиены, частое мытье рук с мылом или протирку их кожными антисептиками, регулярное проветривание помещений, проведение влажной уборки. Для дезинфекции применяют наименее токсичные средства.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Мероприятия прекращаются через 5 дней после ликвидации угрозы заноса возбудителя.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1"/>
          <p:cNvSpPr>
            <a:spLocks noChangeArrowheads="1"/>
          </p:cNvSpPr>
          <p:nvPr/>
        </p:nvSpPr>
        <p:spPr bwMode="auto">
          <a:xfrm>
            <a:off x="130175" y="404813"/>
            <a:ext cx="896461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	Очаговая дезинфекция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	Включает текущую и заключительную.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Текущую дезинфекцию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очаге проводят в течение всего времени болезни. Для текущей дезинфекции следует применять дезинфицирующие средства, разрешенные к использованию в присутствии людей (па основе катионных поверхностно-активных веществ) способом протирания. Столовую посуду, белье больного, предметы ухода обрабатывают способом погружения в растворы дезинфицирующих средств.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	Гигиеническую обработку рук с применением спиртсодержащих кожных антисептиков следует проводить после каждого контакта с кожными покровами больного (потенциально больного), его слизистыми оболочками, выделениями, повязками и другими предметами ухода, после контакта с оборудованием, мебелью и другими объектами, находящимися в непосредственной близости от больного.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	Воздух в присутствии людей рекомендуется обрабатывать с использованием технологий и оборудования, разрешенных к применению в установленном порядке, на основе использования ультрафиолетового излучения (рециркуляторов), различных видов фильтров (в том числе электрофильтров) в соответствии с действующими методическими документами.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78522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Заключительную дезинфекцию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в инфекционном очаге проводят после выбытия больного из очага. Для обработки используют наиболее надежные дезинфицирующие средства на основе хлорактивных и кислородактивных соединений. При обработке поверхностей в помещениях применяют способ орошения. Воздух в отсутствие людей рекомендуется обрабатывать с использованием открытых ультрафиолетовых облучателей, аэрозолей дезинфицирующих средств.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	Все виды работ с дезинфицирующими средствами следует выполнять во влагонепроницаемых перчатках одноразовых или многократного применения (при медицинских манипуляциях). При проведении заключительной дезинфекции способом орошения используют средства индивидуальной защиты (СИЗ). Органы дыхания защищают респиратором, глаз -защитными очками или используют противоаэрозольные СИЗ органов дыхания с изолирующей лицевой частью.</a:t>
            </a:r>
          </a:p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	Дезинфицирующие средства хранят в упаковках изготовителя, плотно закрытыми в специально отведенном сухом, прохладном и затемненном месте, недоступном для детей.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288" y="620713"/>
            <a:ext cx="8353425" cy="5903912"/>
          </a:xfrm>
        </p:spPr>
        <p:txBody>
          <a:bodyPr>
            <a:noAutofit/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Управлением Роспотребнадзора по Приморскому краю в адрес Министерства здравоохранения Приморского края направлены предложения: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Georgia" pitchFamily="18" charset="0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«О дополнительных мерах по недопущению завозов инфекционных болезней» (№ 273 от 16.01.2020г.);  </a:t>
            </a:r>
          </a:p>
          <a:p>
            <a:pPr marL="0" indent="0" algn="just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 алгоритме отбора проб биоматериала от больных на коронавирусную инфекцию (№ 397 от 21.01.2020г.);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 дополнительных мерах по недопущению завозов инфекционных болезней (№ 463 от 22.01.2020г.);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468313" y="620713"/>
            <a:ext cx="842486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Алгоритм действия медицинских работников 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1. При обращении за медицинской помощью больных с респираторными симптомами, повышенной температурой тела и внебольничными пневмониями обеспечить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сбор эпидемиологического анамнеза с уточнением факта пребывания за границей, в т.ч. в КНР, г. Ухань.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2. Незамедлительно передать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экстренное извещение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на случай выявления больного с респираторными симптомами, повышенной температурой тела и внебольничными пневмониями, прибывшего из-за рубежа.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3. Всех больных с признаками инфекционных болезней, с респираторными симптомами, повышенной температурой тела и внебольничными пневмониями, прибывших из-за рубежа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госпитализировать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 соответствии с планом маршрутизации Министерства здравоохранения Приморского края. Больных,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прибывших из КНР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госпитализировать в инфекционные стационары (отделения). В г. Владивосток – ГБУЗ «Краевая клиническая инфекционная больница № 2». </a:t>
            </a:r>
          </a:p>
        </p:txBody>
      </p:sp>
      <p:pic>
        <p:nvPicPr>
          <p:cNvPr id="15362" name="Picture 5" descr="D:\ДОКУМЕНТЫ\КАРТИНКИ\ЧЕЛОВЕЧКИ БЕЛЫЕ И ЦВЕТНЫЕ\i433.jpg"/>
          <p:cNvPicPr>
            <a:picLocks noChangeAspect="1" noChangeArrowheads="1"/>
          </p:cNvPicPr>
          <p:nvPr/>
        </p:nvPicPr>
        <p:blipFill>
          <a:blip r:embed="rId2"/>
          <a:srcRect l="23529" r="21568"/>
          <a:stretch>
            <a:fillRect/>
          </a:stretch>
        </p:blipFill>
        <p:spPr bwMode="auto">
          <a:xfrm>
            <a:off x="107950" y="188913"/>
            <a:ext cx="12985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137525" cy="6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от госпитализации – оформлять отказ от госпитализации, провести отбор биоматериала для проведения вирусологического обследования. Передать информацию в медицинскую организацию по месту жительства больного. 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Обеспечить этиологическую расшифровку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заболеваний у больных с признаками инфекционных болезней, с респираторными симптомами, повышенной температурой тела и внебольничными пневмониями, прибывших из-за рубежа (в лаборатории соей организации, по договору). Лабораторное обследование больных с респираторными симптомами, повышенной температурой тела и внебольничными пневмониями, прибывших из-за рубежа проводить незамедлительно, результаты обследования сразу передавать в ФБУЗ «Центр гигиены и эпидемиологии в Приморском крае».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6. Биоматериал от больных,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прибывших из КНР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направлять на  исследование в лабораторию вирусных и особо опасных бактериальных инфекций ФБУЗ «Центр гигиены и эпидемиологии в Приморском крае» (г. Владивосток, ул. Сельская, 3 б, тел.(423) 244-12-78) для проведения скрининга на 2019-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7. При подтверждении коронавирусной инфекции у заболевших, установить медицинское наблюдение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 контактными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провести их лабораторное обследование, назначение средств экстренной профилактики (противовирусные препараты, иммуномодуляторы и др.). </a:t>
            </a:r>
          </a:p>
        </p:txBody>
      </p:sp>
      <p:pic>
        <p:nvPicPr>
          <p:cNvPr id="17410" name="Picture 2" descr="C:\Users\user202\Pictures\WMR0M3v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868863"/>
            <a:ext cx="31940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114300" y="0"/>
            <a:ext cx="9037638" cy="645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В соответствии с </a:t>
            </a:r>
            <a:r>
              <a:rPr lang="ru-RU" sz="2200" b="1">
                <a:latin typeface="Trebuchet MS" pitchFamily="34" charset="0"/>
                <a:cs typeface="Times New Roman" pitchFamily="18" charset="0"/>
              </a:rPr>
              <a:t>предварительными рекомендациями 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по предупреждению распространения новой коронавирусной инфекции (2019- </a:t>
            </a:r>
            <a:r>
              <a:rPr lang="en-US" sz="2200">
                <a:latin typeface="Trebuchet MS" pitchFamily="34" charset="0"/>
                <a:cs typeface="Times New Roman" pitchFamily="18" charset="0"/>
              </a:rPr>
              <a:t>nCoV) 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в медицинских организациях, подготовленными ФБУН «Центральный научно-исследовательский институт эпидемиологии» Роспотребнадзора (письмо  Роспотребнадзора от 25.01.2019 г. № 02/877-2020-27):  </a:t>
            </a:r>
          </a:p>
          <a:p>
            <a:pPr algn="just"/>
            <a:r>
              <a:rPr lang="ru-RU" sz="2200">
                <a:latin typeface="Trebuchet MS" pitchFamily="34" charset="0"/>
                <a:cs typeface="Times New Roman" pitchFamily="18" charset="0"/>
              </a:rPr>
              <a:t>	При постановке диагноза </a:t>
            </a:r>
            <a:r>
              <a:rPr lang="en-US" sz="2200">
                <a:latin typeface="Trebuchet MS" pitchFamily="34" charset="0"/>
                <a:cs typeface="Times New Roman" pitchFamily="18" charset="0"/>
              </a:rPr>
              <a:t>nCoV 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или с подозрением на это заболевание в амбулаторно-поликлинических медицинских организациях (МО) пациент должен госпитализироваться в инфекционный стационар.</a:t>
            </a:r>
          </a:p>
          <a:p>
            <a:pPr algn="just"/>
            <a:r>
              <a:rPr lang="ru-RU" sz="2200">
                <a:latin typeface="Trebuchet MS" pitchFamily="34" charset="0"/>
                <a:cs typeface="Times New Roman" pitchFamily="18" charset="0"/>
              </a:rPr>
              <a:t>          Доставка в стационар больных из амбулаторно-поликлинических МО осуществляется на специально выделенном медицинском автотранспорте.</a:t>
            </a:r>
          </a:p>
          <a:p>
            <a:pPr algn="just"/>
            <a:r>
              <a:rPr lang="ru-RU" sz="2200">
                <a:latin typeface="Trebuchet MS" pitchFamily="34" charset="0"/>
                <a:cs typeface="Times New Roman" pitchFamily="18" charset="0"/>
              </a:rPr>
              <a:t>	Медицинский персонал, оказывающий помощь пациентам с коронавирусной инфекцией </a:t>
            </a:r>
            <a:r>
              <a:rPr lang="en-US" sz="2200">
                <a:latin typeface="Trebuchet MS" pitchFamily="34" charset="0"/>
                <a:cs typeface="Times New Roman" pitchFamily="18" charset="0"/>
              </a:rPr>
              <a:t>2019-nCoV 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и при подозрении на эту инфекцию, а также водители специализированного медицинского автотранспорта, должны быть обеспечены средствами индивидуальной защиты: шапочки, противочумные (хирургические) халаты, респираторы (типа </a:t>
            </a:r>
            <a:r>
              <a:rPr lang="en-US" sz="2200">
                <a:latin typeface="Trebuchet MS" pitchFamily="34" charset="0"/>
                <a:cs typeface="Times New Roman" pitchFamily="18" charset="0"/>
              </a:rPr>
              <a:t>NIOSH-certified N95, EU FFP2 </a:t>
            </a:r>
            <a:r>
              <a:rPr lang="ru-RU" sz="2200">
                <a:latin typeface="Trebuchet MS" pitchFamily="34" charset="0"/>
                <a:cs typeface="Times New Roman" pitchFamily="18" charset="0"/>
              </a:rPr>
              <a:t>или аналогичные).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404813"/>
            <a:ext cx="8208962" cy="6208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rebuchet MS" pitchFamily="34" charset="0"/>
                <a:cs typeface="Times New Roman" pitchFamily="18" charset="0"/>
              </a:rPr>
              <a:t>	При перевозке пациентов защитная одежда медицинских работников меняется после каждого больного.            </a:t>
            </a:r>
          </a:p>
          <a:p>
            <a:pPr algn="just"/>
            <a:r>
              <a:rPr lang="ru-RU" sz="2400">
                <a:latin typeface="Trebuchet MS" pitchFamily="34" charset="0"/>
                <a:cs typeface="Times New Roman" pitchFamily="18" charset="0"/>
              </a:rPr>
              <a:t>          При наличии изолированной кабины автотранспорта водитель должен быть одет в комбинезон. После доставки больного в стационар транспорт и предметы, использованные при транспортировании, обеззараживаются на территории медицинской организации на специально оборудованной площадке со стоком и ямой.</a:t>
            </a:r>
          </a:p>
          <a:p>
            <a:pPr algn="just"/>
            <a:endParaRPr lang="ru-RU" sz="2400">
              <a:latin typeface="Trebuchet MS" pitchFamily="34" charset="0"/>
            </a:endParaRPr>
          </a:p>
          <a:p>
            <a:pPr algn="just"/>
            <a:r>
              <a:rPr lang="ru-RU" sz="2400">
                <a:latin typeface="Trebuchet MS" pitchFamily="34" charset="0"/>
              </a:rPr>
              <a:t>	</a:t>
            </a:r>
            <a:r>
              <a:rPr lang="ru-RU" sz="2400">
                <a:latin typeface="Times New Roman" pitchFamily="18" charset="0"/>
              </a:rPr>
              <a:t>Для проведения дезинфекции используют дезинфицирующие средства, разрешенные к применению, обеспечивающие эффективное обеззараживание в отношение вирусных инфекций.  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           Для обеззараживания воздуха применяются средства и методы разрешенные в установленном порядке.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195263" y="115888"/>
            <a:ext cx="8856662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>
                <a:latin typeface="Trebuchet MS" pitchFamily="34" charset="0"/>
              </a:rPr>
              <a:t>	</a:t>
            </a:r>
            <a:r>
              <a:rPr lang="ru-RU" sz="2400">
                <a:latin typeface="Times New Roman" pitchFamily="18" charset="0"/>
              </a:rPr>
              <a:t>В приемном отделении проводят текущую и заключительную дезинфекцию.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	В кладовой одежду больного хранят в индивидуальных мешках, сложенных в баки или полиэтиленовые мешки.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	Пища для больных доставляется в посуде кухни к служебному входу "чистого" блока и там перекладывается из посуды кухни в посуду буфетной госпиталя. В буфетной пища раскладывается в посуду отделений и направляется в раздаточную отделения, где распределяется по порциям и разносится по палатам. 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	Посуда, в которой пища поступила в отделение, обеззараживается кипячением, после чего бак с посудой передается в буфетную, где ее моют и хранят до следующей раздачи. Раздаточная снабжается всем необходимым для обеззараживания остатков пищи. Индивидуальная посуда обеззараживается после каждого приема пищи.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265</TotalTime>
  <Words>1772</Words>
  <Application>Microsoft Office PowerPoint</Application>
  <PresentationFormat>Экран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Trebuchet MS</vt:lpstr>
      <vt:lpstr>Arial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Об организации мероприятий по недопущению завоза и распространения новой коронавирусной инфекции, вызванной 2019-nCoV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Решетняк Елена Александровна</dc:creator>
  <cp:lastModifiedBy>user311</cp:lastModifiedBy>
  <cp:revision>20</cp:revision>
  <dcterms:created xsi:type="dcterms:W3CDTF">2020-01-27T03:08:21Z</dcterms:created>
  <dcterms:modified xsi:type="dcterms:W3CDTF">2020-01-28T05:53:30Z</dcterms:modified>
</cp:coreProperties>
</file>