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  <p:sldMasterId id="2147483721" r:id="rId2"/>
  </p:sldMasterIdLst>
  <p:notesMasterIdLst>
    <p:notesMasterId r:id="rId60"/>
  </p:notesMasterIdLst>
  <p:handoutMasterIdLst>
    <p:handoutMasterId r:id="rId61"/>
  </p:handoutMasterIdLst>
  <p:sldIdLst>
    <p:sldId id="635" r:id="rId3"/>
    <p:sldId id="663" r:id="rId4"/>
    <p:sldId id="282" r:id="rId5"/>
    <p:sldId id="284" r:id="rId6"/>
    <p:sldId id="622" r:id="rId7"/>
    <p:sldId id="668" r:id="rId8"/>
    <p:sldId id="666" r:id="rId9"/>
    <p:sldId id="693" r:id="rId10"/>
    <p:sldId id="682" r:id="rId11"/>
    <p:sldId id="685" r:id="rId12"/>
    <p:sldId id="684" r:id="rId13"/>
    <p:sldId id="681" r:id="rId14"/>
    <p:sldId id="633" r:id="rId15"/>
    <p:sldId id="649" r:id="rId16"/>
    <p:sldId id="644" r:id="rId17"/>
    <p:sldId id="646" r:id="rId18"/>
    <p:sldId id="620" r:id="rId19"/>
    <p:sldId id="357" r:id="rId20"/>
    <p:sldId id="610" r:id="rId21"/>
    <p:sldId id="609" r:id="rId22"/>
    <p:sldId id="653" r:id="rId23"/>
    <p:sldId id="627" r:id="rId24"/>
    <p:sldId id="595" r:id="rId25"/>
    <p:sldId id="692" r:id="rId26"/>
    <p:sldId id="655" r:id="rId27"/>
    <p:sldId id="678" r:id="rId28"/>
    <p:sldId id="686" r:id="rId29"/>
    <p:sldId id="641" r:id="rId30"/>
    <p:sldId id="603" r:id="rId31"/>
    <p:sldId id="660" r:id="rId32"/>
    <p:sldId id="662" r:id="rId33"/>
    <p:sldId id="676" r:id="rId34"/>
    <p:sldId id="683" r:id="rId35"/>
    <p:sldId id="691" r:id="rId36"/>
    <p:sldId id="690" r:id="rId37"/>
    <p:sldId id="624" r:id="rId38"/>
    <p:sldId id="647" r:id="rId39"/>
    <p:sldId id="640" r:id="rId40"/>
    <p:sldId id="615" r:id="rId41"/>
    <p:sldId id="638" r:id="rId42"/>
    <p:sldId id="639" r:id="rId43"/>
    <p:sldId id="618" r:id="rId44"/>
    <p:sldId id="619" r:id="rId45"/>
    <p:sldId id="617" r:id="rId46"/>
    <p:sldId id="694" r:id="rId47"/>
    <p:sldId id="674" r:id="rId48"/>
    <p:sldId id="669" r:id="rId49"/>
    <p:sldId id="670" r:id="rId50"/>
    <p:sldId id="672" r:id="rId51"/>
    <p:sldId id="671" r:id="rId52"/>
    <p:sldId id="664" r:id="rId53"/>
    <p:sldId id="679" r:id="rId54"/>
    <p:sldId id="677" r:id="rId55"/>
    <p:sldId id="588" r:id="rId56"/>
    <p:sldId id="651" r:id="rId57"/>
    <p:sldId id="675" r:id="rId58"/>
    <p:sldId id="65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8D1835"/>
    <a:srgbClr val="FFF0D7"/>
    <a:srgbClr val="B4BFCA"/>
    <a:srgbClr val="A30106"/>
    <a:srgbClr val="011EA4"/>
    <a:srgbClr val="D3C194"/>
    <a:srgbClr val="B5E7ED"/>
    <a:srgbClr val="DBA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4" autoAdjust="0"/>
    <p:restoredTop sz="87775"/>
  </p:normalViewPr>
  <p:slideViewPr>
    <p:cSldViewPr snapToGrid="0" snapToObjects="1">
      <p:cViewPr varScale="1">
        <p:scale>
          <a:sx n="98" d="100"/>
          <a:sy n="98" d="100"/>
        </p:scale>
        <p:origin x="10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&#1055;&#1083;&#1072;&#1090;&#1086;&#1085;&#1086;&#1074;&#1072;\&#1052;&#1086;&#1080;%20&#1076;&#1086;&#1082;&#1091;&#1084;&#1077;&#1085;&#1090;&#1099;\&#1044;&#1048;&#1057;&#1057;&#1045;&#1056;\&#1088;&#1077;&#1075;&#1080;&#1089;&#1090;&#1088;.&#1080;%20&#1092;&#1072;&#1082;&#1072;&#1090;.&#1079;&#1072;&#1073;.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654857786694223"/>
          <c:y val="2.6364562258064998E-2"/>
          <c:w val="0.82725617883354197"/>
          <c:h val="0.597122302158275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Лист1!$G$2</c:f>
              <c:strCache>
                <c:ptCount val="1"/>
                <c:pt idx="0">
                  <c:v>регистрируемая заболеваемость в %</c:v>
                </c:pt>
              </c:strCache>
            </c:strRef>
          </c:tx>
          <c:spPr>
            <a:ln w="38100">
              <a:solidFill>
                <a:schemeClr val="tx2">
                  <a:lumMod val="75000"/>
                </a:schemeClr>
              </a:solidFill>
              <a:prstDash val="solid"/>
            </a:ln>
          </c:spPr>
          <c:marker>
            <c:symbol val="circle"/>
            <c:size val="12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Лист1!$A$4:$A$27</c:f>
              <c:strCache>
                <c:ptCount val="24"/>
                <c:pt idx="0">
                  <c:v>Архангельская обл</c:v>
                </c:pt>
                <c:pt idx="1">
                  <c:v>Астраханская обл.</c:v>
                </c:pt>
                <c:pt idx="2">
                  <c:v>Свердловская обл.</c:v>
                </c:pt>
                <c:pt idx="3">
                  <c:v>Кировская обл.</c:v>
                </c:pt>
                <c:pt idx="4">
                  <c:v>Самарская обл.</c:v>
                </c:pt>
                <c:pt idx="5">
                  <c:v>Республика Коми</c:v>
                </c:pt>
                <c:pt idx="6">
                  <c:v>Волгоградская обл.</c:v>
                </c:pt>
                <c:pt idx="7">
                  <c:v>Кабардино - Балкарская Р.</c:v>
                </c:pt>
                <c:pt idx="8">
                  <c:v>Московская обл.</c:v>
                </c:pt>
                <c:pt idx="9">
                  <c:v>Нижегородская обл.</c:v>
                </c:pt>
                <c:pt idx="10">
                  <c:v>Мурманская обл.</c:v>
                </c:pt>
                <c:pt idx="11">
                  <c:v>Пермская обл.</c:v>
                </c:pt>
                <c:pt idx="12">
                  <c:v>Ханты - Мансийский АО</c:v>
                </c:pt>
                <c:pt idx="13">
                  <c:v>Р. Татарстан</c:v>
                </c:pt>
                <c:pt idx="14">
                  <c:v>Воронежская обл.</c:v>
                </c:pt>
                <c:pt idx="15">
                  <c:v>Чувашская Р.</c:v>
                </c:pt>
                <c:pt idx="16">
                  <c:v>Белгородская обл.</c:v>
                </c:pt>
                <c:pt idx="17">
                  <c:v>Ульяновская обл.</c:v>
                </c:pt>
                <c:pt idx="18">
                  <c:v>Ивановская обл.</c:v>
                </c:pt>
                <c:pt idx="19">
                  <c:v>Пензенская обл.</c:v>
                </c:pt>
                <c:pt idx="20">
                  <c:v>Удмурдская Р.</c:v>
                </c:pt>
                <c:pt idx="21">
                  <c:v>Краснодарский край</c:v>
                </c:pt>
                <c:pt idx="22">
                  <c:v>Москва</c:v>
                </c:pt>
                <c:pt idx="23">
                  <c:v>Калужская обл.</c:v>
                </c:pt>
              </c:strCache>
            </c:strRef>
          </c:cat>
          <c:val>
            <c:numRef>
              <c:f>Лист1!$G$4:$G$27</c:f>
              <c:numCache>
                <c:formatCode>0.0</c:formatCode>
                <c:ptCount val="24"/>
                <c:pt idx="0">
                  <c:v>0.56710775047259165</c:v>
                </c:pt>
                <c:pt idx="1">
                  <c:v>0.83703331917686496</c:v>
                </c:pt>
                <c:pt idx="2">
                  <c:v>0.7327109439092</c:v>
                </c:pt>
                <c:pt idx="3">
                  <c:v>1.607354532804206</c:v>
                </c:pt>
                <c:pt idx="4">
                  <c:v>0.70936524924254896</c:v>
                </c:pt>
                <c:pt idx="5">
                  <c:v>0.484249454804766</c:v>
                </c:pt>
                <c:pt idx="6">
                  <c:v>0.61647051205260062</c:v>
                </c:pt>
                <c:pt idx="7">
                  <c:v>2.0805852020626685</c:v>
                </c:pt>
                <c:pt idx="8">
                  <c:v>0.28954859450514697</c:v>
                </c:pt>
                <c:pt idx="9">
                  <c:v>0.79153634082112057</c:v>
                </c:pt>
                <c:pt idx="10">
                  <c:v>1.1316982267472899</c:v>
                </c:pt>
                <c:pt idx="11">
                  <c:v>0.42056962487762145</c:v>
                </c:pt>
                <c:pt idx="12">
                  <c:v>0.50013556154204009</c:v>
                </c:pt>
                <c:pt idx="13">
                  <c:v>1.4074521227246399</c:v>
                </c:pt>
                <c:pt idx="14">
                  <c:v>1.6120760559291678</c:v>
                </c:pt>
                <c:pt idx="15">
                  <c:v>7.5359054116356301</c:v>
                </c:pt>
                <c:pt idx="16">
                  <c:v>3.0600772351762231</c:v>
                </c:pt>
                <c:pt idx="17">
                  <c:v>4.0629133778145645</c:v>
                </c:pt>
                <c:pt idx="18">
                  <c:v>2.8671300814628147</c:v>
                </c:pt>
                <c:pt idx="19">
                  <c:v>0.12514326425673</c:v>
                </c:pt>
                <c:pt idx="20">
                  <c:v>0.32002652653156038</c:v>
                </c:pt>
                <c:pt idx="21">
                  <c:v>0.66847657359519919</c:v>
                </c:pt>
                <c:pt idx="22">
                  <c:v>0.74782668218221704</c:v>
                </c:pt>
                <c:pt idx="23">
                  <c:v>1.728434761636797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95-E54D-9814-81F0DE82BBB1}"/>
            </c:ext>
          </c:extLst>
        </c:ser>
        <c:ser>
          <c:idx val="1"/>
          <c:order val="1"/>
          <c:tx>
            <c:v>фактическая распространённость в %</c:v>
          </c:tx>
          <c:spPr>
            <a:ln w="38100">
              <a:solidFill>
                <a:srgbClr val="FF0066"/>
              </a:solidFill>
              <a:prstDash val="solid"/>
            </a:ln>
          </c:spPr>
          <c:marker>
            <c:symbol val="square"/>
            <c:size val="14"/>
            <c:spPr>
              <a:solidFill>
                <a:srgbClr val="FF006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Лист1!$A$4:$A$27</c:f>
              <c:strCache>
                <c:ptCount val="24"/>
                <c:pt idx="0">
                  <c:v>Архангельская обл</c:v>
                </c:pt>
                <c:pt idx="1">
                  <c:v>Астраханская обл.</c:v>
                </c:pt>
                <c:pt idx="2">
                  <c:v>Свердловская обл.</c:v>
                </c:pt>
                <c:pt idx="3">
                  <c:v>Кировская обл.</c:v>
                </c:pt>
                <c:pt idx="4">
                  <c:v>Самарская обл.</c:v>
                </c:pt>
                <c:pt idx="5">
                  <c:v>Республика Коми</c:v>
                </c:pt>
                <c:pt idx="6">
                  <c:v>Волгоградская обл.</c:v>
                </c:pt>
                <c:pt idx="7">
                  <c:v>Кабардино - Балкарская Р.</c:v>
                </c:pt>
                <c:pt idx="8">
                  <c:v>Московская обл.</c:v>
                </c:pt>
                <c:pt idx="9">
                  <c:v>Нижегородская обл.</c:v>
                </c:pt>
                <c:pt idx="10">
                  <c:v>Мурманская обл.</c:v>
                </c:pt>
                <c:pt idx="11">
                  <c:v>Пермская обл.</c:v>
                </c:pt>
                <c:pt idx="12">
                  <c:v>Ханты - Мансийский АО</c:v>
                </c:pt>
                <c:pt idx="13">
                  <c:v>Р. Татарстан</c:v>
                </c:pt>
                <c:pt idx="14">
                  <c:v>Воронежская обл.</c:v>
                </c:pt>
                <c:pt idx="15">
                  <c:v>Чувашская Р.</c:v>
                </c:pt>
                <c:pt idx="16">
                  <c:v>Белгородская обл.</c:v>
                </c:pt>
                <c:pt idx="17">
                  <c:v>Ульяновская обл.</c:v>
                </c:pt>
                <c:pt idx="18">
                  <c:v>Ивановская обл.</c:v>
                </c:pt>
                <c:pt idx="19">
                  <c:v>Пензенская обл.</c:v>
                </c:pt>
                <c:pt idx="20">
                  <c:v>Удмурдская Р.</c:v>
                </c:pt>
                <c:pt idx="21">
                  <c:v>Краснодарский край</c:v>
                </c:pt>
                <c:pt idx="22">
                  <c:v>Москва</c:v>
                </c:pt>
                <c:pt idx="23">
                  <c:v>Калужская обл.</c:v>
                </c:pt>
              </c:strCache>
            </c:strRef>
          </c:cat>
          <c:val>
            <c:numRef>
              <c:f>Лист1!$D$4:$D$27</c:f>
              <c:numCache>
                <c:formatCode>0.0</c:formatCode>
                <c:ptCount val="24"/>
                <c:pt idx="0">
                  <c:v>31</c:v>
                </c:pt>
                <c:pt idx="1">
                  <c:v>27.3</c:v>
                </c:pt>
                <c:pt idx="2">
                  <c:v>29.1</c:v>
                </c:pt>
                <c:pt idx="3">
                  <c:v>20.100000000000001</c:v>
                </c:pt>
                <c:pt idx="4">
                  <c:v>14.1</c:v>
                </c:pt>
                <c:pt idx="5" formatCode="General">
                  <c:v>16.5</c:v>
                </c:pt>
                <c:pt idx="6" formatCode="General">
                  <c:v>13.1</c:v>
                </c:pt>
                <c:pt idx="7" formatCode="General">
                  <c:v>11.7</c:v>
                </c:pt>
                <c:pt idx="8" formatCode="General">
                  <c:v>11.7</c:v>
                </c:pt>
                <c:pt idx="9" formatCode="General">
                  <c:v>11</c:v>
                </c:pt>
                <c:pt idx="10" formatCode="General">
                  <c:v>11</c:v>
                </c:pt>
                <c:pt idx="11" formatCode="General">
                  <c:v>10</c:v>
                </c:pt>
                <c:pt idx="12" formatCode="General">
                  <c:v>7.2</c:v>
                </c:pt>
                <c:pt idx="13" formatCode="General">
                  <c:v>9.3000000000000007</c:v>
                </c:pt>
                <c:pt idx="14" formatCode="General">
                  <c:v>8.6</c:v>
                </c:pt>
                <c:pt idx="15" formatCode="General">
                  <c:v>18.399999999999999</c:v>
                </c:pt>
                <c:pt idx="16" formatCode="General">
                  <c:v>12.7</c:v>
                </c:pt>
                <c:pt idx="17" formatCode="General">
                  <c:v>5.8</c:v>
                </c:pt>
                <c:pt idx="18" formatCode="General">
                  <c:v>8</c:v>
                </c:pt>
                <c:pt idx="19" formatCode="General">
                  <c:v>5.6</c:v>
                </c:pt>
                <c:pt idx="20" formatCode="General">
                  <c:v>5</c:v>
                </c:pt>
                <c:pt idx="21" formatCode="General">
                  <c:v>6</c:v>
                </c:pt>
                <c:pt idx="22" formatCode="General">
                  <c:v>4.7</c:v>
                </c:pt>
                <c:pt idx="23" formatCode="General">
                  <c:v>15.7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95-E54D-9814-81F0DE82B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3175">
              <a:solidFill>
                <a:srgbClr val="C00000"/>
              </a:solidFill>
              <a:prstDash val="lgDash"/>
            </a:ln>
          </c:spPr>
        </c:dropLines>
        <c:marker val="1"/>
        <c:smooth val="0"/>
        <c:axId val="-2098657152"/>
        <c:axId val="-2098659872"/>
      </c:lineChart>
      <c:catAx>
        <c:axId val="-209865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регионы</a:t>
                </a:r>
              </a:p>
            </c:rich>
          </c:tx>
          <c:layout>
            <c:manualLayout>
              <c:xMode val="edge"/>
              <c:yMode val="edge"/>
              <c:x val="2.6662411635672801E-3"/>
              <c:y val="0.657173646849945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-2098659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986598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5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распространённость в %</a:t>
                </a:r>
              </a:p>
            </c:rich>
          </c:tx>
          <c:layout>
            <c:manualLayout>
              <c:xMode val="edge"/>
              <c:yMode val="edge"/>
              <c:x val="2.0757428915891388E-2"/>
              <c:y val="1.0602164333436817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-209865715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5987457344274505"/>
          <c:y val="0.88288617540574277"/>
          <c:w val="0.42070994802120293"/>
          <c:h val="0.1115048369170830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0.13691</cdr:x>
      <cdr:y>0.53813</cdr:y>
    </cdr:from>
    <cdr:to>
      <cdr:x>0.97464</cdr:x>
      <cdr:y>0.5407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xmlns="" id="{C0285B4D-A51C-444D-9B0C-8EDDD8D14E33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 flipV="1">
          <a:off x="1093040" y="2436416"/>
          <a:ext cx="6688050" cy="1165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8100">
          <a:solidFill>
            <a:schemeClr val="accent2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noFill/>
            </a14:hiddenFill>
          </a:ext>
        </a:extLst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0F1CD09-4C66-1444-AD7D-2E8AB6726B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C6957C9-4259-FD4B-B5C6-3382AFE3F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0809-3614-7342-92C9-24286B764819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32DA731-1CB1-0D4A-B333-6A38237310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98AC6C5-67EC-AB4E-8385-84240ECCCC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03EF1-A392-0948-8262-0BE922436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8880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4F2A7-1736-084E-B7DB-8645FCEB72AE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8ADF7-A22D-1E4D-811F-AD109F0DE5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21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B0B5B-C1FC-4711-8BE0-1F36EBC546B5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3290"/>
            <a:ext cx="5028338" cy="411531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ru-RU" smtClean="0">
                <a:latin typeface="Arial" pitchFamily="34" charset="0"/>
              </a:rPr>
              <a:t>The solution to address IDD is relatively simple. In the course of a lifetime, a teaspoon of iodine is all a person requires. But because iodine cannot be stored for long periods by the body, tiny amounts are needed on a regular basis.</a:t>
            </a:r>
          </a:p>
        </p:txBody>
      </p:sp>
    </p:spTree>
    <p:extLst>
      <p:ext uri="{BB962C8B-B14F-4D97-AF65-F5344CB8AC3E}">
        <p14:creationId xmlns:p14="http://schemas.microsoft.com/office/powerpoint/2010/main" val="68669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xmlns="" id="{01B2EB99-CD9C-5746-BFA9-D178A1D9FB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xmlns="" id="{6C3FD57B-A3A6-DD45-AE0B-235291B5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xmlns="" id="{41057528-BED5-0A48-A41C-4374AEEE6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94123B-66D6-604E-9C65-420AA979620A}" type="slidenum">
              <a:rPr lang="ru-RU" altLang="ru-RU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6384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>
            <a:extLst>
              <a:ext uri="{FF2B5EF4-FFF2-40B4-BE49-F238E27FC236}">
                <a16:creationId xmlns:a16="http://schemas.microsoft.com/office/drawing/2014/main" xmlns="" id="{FF533695-BF3A-3344-832D-B44DFA3663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>
            <a:extLst>
              <a:ext uri="{FF2B5EF4-FFF2-40B4-BE49-F238E27FC236}">
                <a16:creationId xmlns:a16="http://schemas.microsoft.com/office/drawing/2014/main" xmlns="" id="{DBFD900A-7501-E345-84F8-DEA455DBB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dirty="0" smtClean="0"/>
              <a:t>Причем  фактическая распространенность ДЭЗ в большинстве регионов по </a:t>
            </a:r>
            <a:r>
              <a:rPr kumimoji="0" lang="ru-RU" altLang="ru-RU" dirty="0" err="1" smtClean="0"/>
              <a:t>результатм</a:t>
            </a:r>
            <a:r>
              <a:rPr kumimoji="0" lang="ru-RU" altLang="ru-RU" dirty="0" smtClean="0"/>
              <a:t> </a:t>
            </a:r>
            <a:r>
              <a:rPr kumimoji="0" lang="ru-RU" altLang="ru-RU" dirty="0" err="1" smtClean="0"/>
              <a:t>скриниговых</a:t>
            </a:r>
            <a:r>
              <a:rPr kumimoji="0" lang="ru-RU" altLang="ru-RU" dirty="0" smtClean="0"/>
              <a:t> исследований, проведенных в ряде </a:t>
            </a:r>
            <a:r>
              <a:rPr kumimoji="0" lang="ru-RU" altLang="ru-RU" dirty="0" err="1" smtClean="0"/>
              <a:t>регинов</a:t>
            </a:r>
            <a:r>
              <a:rPr kumimoji="0" lang="ru-RU" altLang="ru-RU" dirty="0" smtClean="0"/>
              <a:t> России, превышает данные официальной статистики в 10 раз, Общая</a:t>
            </a:r>
            <a:r>
              <a:rPr kumimoji="0" lang="ru-RU" altLang="ru-RU" baseline="0" dirty="0" smtClean="0"/>
              <a:t> </a:t>
            </a:r>
            <a:r>
              <a:rPr kumimoji="0" lang="ru-RU" altLang="ru-RU" baseline="0" dirty="0" err="1" smtClean="0"/>
              <a:t>распространенось</a:t>
            </a:r>
            <a:r>
              <a:rPr kumimoji="0" lang="ru-RU" altLang="ru-RU" baseline="0" dirty="0" smtClean="0"/>
              <a:t> </a:t>
            </a:r>
            <a:r>
              <a:rPr kumimoji="0" lang="ru-RU" altLang="ru-RU" baseline="0" dirty="0" err="1" smtClean="0"/>
              <a:t>недиагностирваного</a:t>
            </a:r>
            <a:r>
              <a:rPr kumimoji="0" lang="ru-RU" altLang="ru-RU" baseline="0" dirty="0" smtClean="0"/>
              <a:t> зоба составила 11 </a:t>
            </a:r>
            <a:r>
              <a:rPr kumimoji="0" lang="ru-RU" altLang="ru-RU" baseline="0" dirty="0" err="1" smtClean="0"/>
              <a:t>роцентов</a:t>
            </a:r>
            <a:r>
              <a:rPr kumimoji="0" lang="ru-RU" altLang="ru-RU" baseline="0" dirty="0" smtClean="0"/>
              <a:t>. </a:t>
            </a:r>
            <a:r>
              <a:rPr kumimoji="0" lang="ru-RU" altLang="ru-RU" dirty="0" smtClean="0"/>
              <a:t>Экстраполируя </a:t>
            </a:r>
            <a:r>
              <a:rPr kumimoji="0" lang="ru-RU" altLang="ru-RU" dirty="0"/>
              <a:t>эти данные на население обследованных регионов, следует отметить, что число больных с </a:t>
            </a:r>
            <a:r>
              <a:rPr kumimoji="0" lang="ru-RU" altLang="ru-RU" dirty="0" err="1"/>
              <a:t>невыявленным</a:t>
            </a:r>
            <a:r>
              <a:rPr kumimoji="0" lang="ru-RU" altLang="ru-RU" dirty="0"/>
              <a:t> ДЭЗ составило для обследованных регионов 58221 тыс. человек. </a:t>
            </a:r>
          </a:p>
        </p:txBody>
      </p:sp>
      <p:sp>
        <p:nvSpPr>
          <p:cNvPr id="26628" name="Номер слайда 3">
            <a:extLst>
              <a:ext uri="{FF2B5EF4-FFF2-40B4-BE49-F238E27FC236}">
                <a16:creationId xmlns:a16="http://schemas.microsoft.com/office/drawing/2014/main" xmlns="" id="{6E8D2019-D5B1-7F4F-8F9D-2E1826AE5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9966D-D8F4-F44C-9118-38685B0DEFE6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0253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altLang="ru-RU" dirty="0"/>
              <a:t>Как видно из представленных данных </a:t>
            </a:r>
            <a:r>
              <a:rPr kumimoji="0" lang="ru-RU" altLang="ru-RU" dirty="0" smtClean="0"/>
              <a:t> во всех обследованных субъектах РФ обеспеченность населений йодированной солью не соответствовала нормальному уровняю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18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dirty="0" smtClean="0"/>
              <a:t>Ни </a:t>
            </a:r>
            <a:r>
              <a:rPr kumimoji="0" lang="ru-RU" altLang="ru-RU" dirty="0"/>
              <a:t>в одном из регионов доля семей, потребляющих йодированную соль, не достигла целевого показателя в 90%.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dirty="0"/>
              <a:t>В среднем не более 30 % населения в России используют йодированную соль.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4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27C785-3782-43EC-AF36-BC4A6439E608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229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229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E151A7E-3AD8-40A9-92A8-4B4C66C03E79}" type="slidenum">
              <a:rPr lang="ru-RU" altLang="ru-RU" sz="1200">
                <a:latin typeface="Calibri" pitchFamily="34" charset="0"/>
              </a:rPr>
              <a:pPr algn="r" eaLnBrk="1" hangingPunct="1"/>
              <a:t>21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04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республике Беларуси программа ВЙС проводимая на протяжении 25 лет привела к снижению заболеваемости зобом и снижению частоты встречаемости  ТТГ  больше 5 при неонатальном</a:t>
            </a:r>
            <a:r>
              <a:rPr lang="ru-RU" baseline="0" dirty="0" smtClean="0"/>
              <a:t> скрининге.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6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Данные динамического мониторинга таких </a:t>
            </a:r>
            <a:r>
              <a:rPr lang="ru-RU" dirty="0" err="1" smtClean="0"/>
              <a:t>заболеваемоть</a:t>
            </a:r>
            <a:r>
              <a:rPr lang="ru-RU" dirty="0" smtClean="0"/>
              <a:t> и </a:t>
            </a:r>
            <a:r>
              <a:rPr lang="ru-RU" dirty="0" err="1" smtClean="0"/>
              <a:t>распространенотсь</a:t>
            </a:r>
            <a:r>
              <a:rPr lang="ru-RU" dirty="0" smtClean="0"/>
              <a:t> ЙДЗ у </a:t>
            </a:r>
            <a:r>
              <a:rPr lang="ru-RU" dirty="0" err="1" smtClean="0"/>
              <a:t>детсвого</a:t>
            </a:r>
            <a:r>
              <a:rPr lang="ru-RU" dirty="0" smtClean="0"/>
              <a:t> и </a:t>
            </a:r>
            <a:r>
              <a:rPr lang="ru-RU" dirty="0" err="1" smtClean="0"/>
              <a:t>подпросткового</a:t>
            </a:r>
            <a:r>
              <a:rPr lang="ru-RU" dirty="0" smtClean="0"/>
              <a:t> населения также </a:t>
            </a:r>
            <a:r>
              <a:rPr lang="ru-RU" dirty="0" err="1" smtClean="0"/>
              <a:t>подтверила</a:t>
            </a:r>
            <a:r>
              <a:rPr lang="ru-RU" dirty="0" smtClean="0"/>
              <a:t> </a:t>
            </a:r>
            <a:r>
              <a:rPr lang="ru-RU" dirty="0" err="1" smtClean="0"/>
              <a:t>зобую</a:t>
            </a:r>
            <a:r>
              <a:rPr lang="ru-RU" dirty="0" smtClean="0"/>
              <a:t> эндемию </a:t>
            </a:r>
            <a:r>
              <a:rPr lang="ru-RU" dirty="0" err="1" smtClean="0"/>
              <a:t>практичеаки</a:t>
            </a:r>
            <a:r>
              <a:rPr lang="ru-RU" dirty="0" smtClean="0"/>
              <a:t> на всей территории страны со средним </a:t>
            </a:r>
            <a:r>
              <a:rPr lang="ru-RU" dirty="0" err="1" smtClean="0"/>
              <a:t>покаателм</a:t>
            </a:r>
            <a:r>
              <a:rPr lang="ru-RU" dirty="0" smtClean="0"/>
              <a:t> заболеваемости </a:t>
            </a:r>
            <a:r>
              <a:rPr lang="ru-RU" dirty="0" err="1" smtClean="0"/>
              <a:t>Дэзобом</a:t>
            </a:r>
            <a:r>
              <a:rPr lang="ru-RU" dirty="0" smtClean="0"/>
              <a:t> равным 44 случаев на 1000 населения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115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89190-265E-4D04-8C01-F2CE292988AE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3686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3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EC861-04DB-4FC9-BA0C-D7B2BAD7117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6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Напомню, что суточная потребность в йоде зависит от возраста и физиологического состояния человека и составляет в среднем от 150- 250 мкг/</a:t>
            </a:r>
            <a:r>
              <a:rPr lang="ru-RU" dirty="0" err="1" smtClean="0"/>
              <a:t>сут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9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детей , испытывающих дефицит йода внутриутробно, умственные показатели (уровень </a:t>
            </a:r>
            <a:r>
              <a:rPr lang="en-US" dirty="0" smtClean="0"/>
              <a:t>IQ</a:t>
            </a:r>
            <a:r>
              <a:rPr lang="ru-RU" dirty="0" smtClean="0"/>
              <a:t>) снижается на 10-13 </a:t>
            </a:r>
            <a:r>
              <a:rPr lang="ru-RU" baseline="0" dirty="0" smtClean="0"/>
              <a:t> пунктов. , увеличивается риск развития кретинизма, происходит отставание детей в физическом и психическом развитии на протяжении всей жизни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7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303A2-77F6-411C-8A88-507846C95354}" type="slidenum">
              <a:rPr lang="ru-RU" altLang="ru-RU">
                <a:latin typeface="Times New Roman" pitchFamily="18" charset="0"/>
              </a:rPr>
              <a:pPr/>
              <a:t>30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itchFamily="18" charset="0"/>
              </a:rPr>
              <a:t>Заменить картинки</a:t>
            </a:r>
          </a:p>
        </p:txBody>
      </p:sp>
    </p:spTree>
    <p:extLst>
      <p:ext uri="{BB962C8B-B14F-4D97-AF65-F5344CB8AC3E}">
        <p14:creationId xmlns:p14="http://schemas.microsoft.com/office/powerpoint/2010/main" val="311272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0B385-FD6A-4312-AF09-6B28CAA4B428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ru-RU" smtClean="0"/>
              <a:t>Период-активно функционирующей ЩЖ</a:t>
            </a:r>
          </a:p>
        </p:txBody>
      </p:sp>
    </p:spTree>
    <p:extLst>
      <p:ext uri="{BB962C8B-B14F-4D97-AF65-F5344CB8AC3E}">
        <p14:creationId xmlns:p14="http://schemas.microsoft.com/office/powerpoint/2010/main" val="23913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CE7944-C978-44E8-AA7C-CFAA7D0736C7}" type="slidenum">
              <a:rPr lang="ru-RU" altLang="ru-RU" smtClean="0">
                <a:solidFill>
                  <a:srgbClr val="000000"/>
                </a:solidFill>
                <a:latin typeface="Arial" pitchFamily="34" charset="0"/>
              </a:rPr>
              <a:pPr/>
              <a:t>34</a:t>
            </a:fld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03937" cy="3433762"/>
          </a:xfrm>
          <a:ln cap="flat">
            <a:solidFill>
              <a:schemeClr val="tx1"/>
            </a:solidFill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221" y="4366468"/>
            <a:ext cx="5068957" cy="4137276"/>
          </a:xfrm>
          <a:noFill/>
          <a:ln/>
        </p:spPr>
        <p:txBody>
          <a:bodyPr lIns="92075" tIns="46038" rIns="92075" bIns="46038"/>
          <a:lstStyle/>
          <a:p>
            <a:r>
              <a:rPr lang="en-US" altLang="ru-RU" smtClean="0">
                <a:latin typeface="Arial" pitchFamily="34" charset="0"/>
              </a:rPr>
              <a:t>Iodine deficiency in pregnant women and newborns can hinder the proper development of the nervous system, resulting in lower intelligence and motor and sensory handicaps.</a:t>
            </a:r>
          </a:p>
          <a:p>
            <a:r>
              <a:rPr lang="en-US" altLang="ru-RU" smtClean="0">
                <a:latin typeface="Arial" pitchFamily="34" charset="0"/>
              </a:rPr>
              <a:t>The meta-analysis of Bleichrodt and Born (1994) reveals an average 13.5 IQ point reduction  in iodine deficient communities.</a:t>
            </a:r>
          </a:p>
          <a:p>
            <a:endParaRPr lang="en-US" altLang="ru-RU" smtClean="0">
              <a:latin typeface="Arial" pitchFamily="34" charset="0"/>
            </a:endParaRPr>
          </a:p>
          <a:p>
            <a:endParaRPr lang="en-US" altLang="ru-RU" smtClean="0">
              <a:latin typeface="Arial" pitchFamily="34" charset="0"/>
            </a:endParaRPr>
          </a:p>
          <a:p>
            <a:endParaRPr lang="en-US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77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>
            <a:extLst>
              <a:ext uri="{FF2B5EF4-FFF2-40B4-BE49-F238E27FC236}">
                <a16:creationId xmlns:a16="http://schemas.microsoft.com/office/drawing/2014/main" xmlns="" id="{FF533695-BF3A-3344-832D-B44DFA3663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>
            <a:extLst>
              <a:ext uri="{FF2B5EF4-FFF2-40B4-BE49-F238E27FC236}">
                <a16:creationId xmlns:a16="http://schemas.microsoft.com/office/drawing/2014/main" xmlns="" id="{DBFD900A-7501-E345-84F8-DEA455DBB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dirty="0" smtClean="0"/>
              <a:t>Самый </a:t>
            </a:r>
            <a:r>
              <a:rPr kumimoji="0" lang="ru-RU" altLang="ru-RU" baseline="0" dirty="0" smtClean="0"/>
              <a:t> эффективный и </a:t>
            </a:r>
            <a:r>
              <a:rPr kumimoji="0" lang="ru-RU" altLang="ru-RU" baseline="0" dirty="0" err="1" smtClean="0"/>
              <a:t>малозатратный</a:t>
            </a:r>
            <a:r>
              <a:rPr kumimoji="0" lang="ru-RU" altLang="ru-RU" baseline="0" dirty="0" smtClean="0"/>
              <a:t>  метод успешного устранения </a:t>
            </a:r>
            <a:r>
              <a:rPr kumimoji="0" lang="ru-RU" altLang="ru-RU" baseline="0" dirty="0" err="1" smtClean="0"/>
              <a:t>йододефицита</a:t>
            </a:r>
            <a:r>
              <a:rPr kumimoji="0" lang="ru-RU" altLang="ru-RU" baseline="0" dirty="0" smtClean="0"/>
              <a:t> согласно рекомендациям ВОЗ – использование </a:t>
            </a:r>
            <a:r>
              <a:rPr kumimoji="0" lang="ru-RU" altLang="ru-RU" baseline="0" dirty="0" err="1" smtClean="0"/>
              <a:t>йодирваоой</a:t>
            </a:r>
            <a:r>
              <a:rPr kumimoji="0" lang="ru-RU" altLang="ru-RU" baseline="0" dirty="0" smtClean="0"/>
              <a:t> соли для массовой йодной профилактик (т е вся пищевая соль используемая в домохозяйствах и пищевой промышленности, должна быть обогащена йодом)</a:t>
            </a:r>
            <a:endParaRPr kumimoji="0" lang="ru-RU" altLang="ru-RU" dirty="0"/>
          </a:p>
        </p:txBody>
      </p:sp>
      <p:sp>
        <p:nvSpPr>
          <p:cNvPr id="26628" name="Номер слайда 3">
            <a:extLst>
              <a:ext uri="{FF2B5EF4-FFF2-40B4-BE49-F238E27FC236}">
                <a16:creationId xmlns:a16="http://schemas.microsoft.com/office/drawing/2014/main" xmlns="" id="{6E8D2019-D5B1-7F4F-8F9D-2E1826AE5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9966D-D8F4-F44C-9118-38685B0DEFE6}" type="slidenum">
              <a:rPr lang="ru-RU" altLang="ru-RU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5772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EC861-04DB-4FC9-BA0C-D7B2BAD7117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90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xmlns="" id="{40592A9E-B432-2640-B97E-0B869CB8C9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xmlns="" id="{8D2B932C-0473-8943-97B2-926473B89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многих странах мира удалось решить проблему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дефицита йода в питании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путем законодательно принятого решения об обязательном йодировании соли, </a:t>
            </a:r>
            <a:r>
              <a:rPr kumimoji="0" lang="ru-RU" altLang="ru-RU" sz="1200" baseline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13 странах, не имеющих подобных законов, в том числе в России, продолжают проживать в условиях некомпенсированного дефицита йода. </a:t>
            </a:r>
          </a:p>
        </p:txBody>
      </p:sp>
      <p:sp>
        <p:nvSpPr>
          <p:cNvPr id="33796" name="Номер слайда 3">
            <a:extLst>
              <a:ext uri="{FF2B5EF4-FFF2-40B4-BE49-F238E27FC236}">
                <a16:creationId xmlns:a16="http://schemas.microsoft.com/office/drawing/2014/main" xmlns="" id="{725846AC-701B-044A-8E5A-81F9C9155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67C685-9C65-4040-99B2-D77B4A9EEA62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60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>
            <a:extLst>
              <a:ext uri="{FF2B5EF4-FFF2-40B4-BE49-F238E27FC236}">
                <a16:creationId xmlns:a16="http://schemas.microsoft.com/office/drawing/2014/main" xmlns="" id="{CED84326-5717-6842-B289-7C50657D6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>
            <a:extLst>
              <a:ext uri="{FF2B5EF4-FFF2-40B4-BE49-F238E27FC236}">
                <a16:creationId xmlns:a16="http://schemas.microsoft.com/office/drawing/2014/main" xmlns="" id="{1D02D259-9BD6-9B4F-8D94-CFDD3458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Несмотря на все подводные камни, мы вышли на финишную, МЗ подготовлен законопроект и направлоен в ГД.</a:t>
            </a:r>
          </a:p>
        </p:txBody>
      </p:sp>
      <p:sp>
        <p:nvSpPr>
          <p:cNvPr id="50180" name="Номер слайда 3">
            <a:extLst>
              <a:ext uri="{FF2B5EF4-FFF2-40B4-BE49-F238E27FC236}">
                <a16:creationId xmlns:a16="http://schemas.microsoft.com/office/drawing/2014/main" xmlns="" id="{0F833E21-5372-1347-9092-D15ED18B7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78540D-61B6-5A4A-A815-4C0545844EB0}" type="slidenum">
              <a:rPr lang="ru-RU" altLang="ru-RU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156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22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8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Дефицит</a:t>
            </a:r>
            <a:r>
              <a:rPr lang="ru-RU" baseline="0" dirty="0" smtClean="0"/>
              <a:t> йода обладает многочисленными негативными последствиями в отношении развития и формирования организма человека. Известно, что наибольшую опасность представляет недостаточное поступление йода в организм на этапе внутриутробного развития и в раннем детском  возрасте. В результате развиваются необратимые дефекты в интеллектуальном и физическом развитие детей. Однако весь спектр </a:t>
            </a:r>
            <a:r>
              <a:rPr lang="ru-RU" baseline="0" dirty="0" err="1" smtClean="0"/>
              <a:t>Йододефицитной</a:t>
            </a:r>
            <a:r>
              <a:rPr lang="ru-RU" baseline="0" dirty="0" smtClean="0"/>
              <a:t> патологии широк и простирается от репродуктивных нарушений до специфических заболеваний ЩЖ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8ADF7-A22D-1E4D-811F-AD109F0DE57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0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xmlns="" id="{0F0D1875-96CC-C341-8C07-51F9CF38F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xmlns="" id="{44CCA894-7F0C-764F-94D0-A6D83A05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en-US" dirty="0" smtClean="0">
                <a:ea typeface="MS PGothic" panose="020B0600070205080204" pitchFamily="34" charset="-128"/>
              </a:rPr>
              <a:t>Оценка потребления йода населением основывается на медиане концентрации йода в моче (медиана </a:t>
            </a:r>
            <a:r>
              <a:rPr kumimoji="0" lang="ru-RU" altLang="en-US" dirty="0" err="1" smtClean="0">
                <a:ea typeface="MS PGothic" panose="020B0600070205080204" pitchFamily="34" charset="-128"/>
              </a:rPr>
              <a:t>йодурии</a:t>
            </a:r>
            <a:r>
              <a:rPr kumimoji="0" lang="ru-RU" altLang="en-US" dirty="0" smtClean="0">
                <a:ea typeface="MS PGothic" panose="020B0600070205080204" pitchFamily="34" charset="-128"/>
              </a:rPr>
              <a:t>) школьников 8-10 лет7 Этот</a:t>
            </a:r>
            <a:r>
              <a:rPr kumimoji="0" lang="ru-RU" altLang="en-US" baseline="0" dirty="0" smtClean="0">
                <a:ea typeface="MS PGothic" panose="020B0600070205080204" pitchFamily="34" charset="-128"/>
              </a:rPr>
              <a:t> показатель определяется для оценки эпидемиологической ситуации и контроля программ профилактики заболеваний, вызванных дефицитом йода. В 2013 году ВОЗ определила  нижний (299) и верхний 500 мкг предел потребления йода для отдельных групп население</a:t>
            </a:r>
            <a:endParaRPr kumimoji="0"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xmlns="" id="{309A307D-10D0-A343-9F23-4D381C3EF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825FFE-2F3C-284D-9540-2FBEEF1B5C7F}" type="slidenum">
              <a:rPr lang="en-US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5</a:t>
            </a:fld>
            <a:endParaRPr lang="en-US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47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38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EC861-04DB-4FC9-BA0C-D7B2BAD7117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9FCEB-FA20-416A-8419-F15B0DE3969C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05595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8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EC861-04DB-4FC9-BA0C-D7B2BAD7117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2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4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4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Foliennummernplatzhalter 19">
            <a:extLst>
              <a:ext uri="{FF2B5EF4-FFF2-40B4-BE49-F238E27FC236}">
                <a16:creationId xmlns:a16="http://schemas.microsoft.com/office/drawing/2014/main" xmlns="" id="{A4BD87EC-C94D-8F4F-9C60-BA92EB3CB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0637F8-C520-7446-B25A-3F57AA45FC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861616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84" y="930275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10363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4281488"/>
            <a:ext cx="103632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5635CA4-389A-4B4C-A881-06BEBDF01B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7D099-E87A-4301-9BDA-F2FA73A30B3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6C6E-0EA7-4A19-822F-AD8C25283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96491"/>
      </p:ext>
    </p:extLst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3169DDF-2CDB-2748-8911-98E338BE2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28476B-D47A-714E-B810-68CDF2DB7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C39EB0E-DC9A-3F4B-BAC3-F44E3A512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A223-54ED-A341-846C-DE5B8CAD7D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564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78A308D-219B-7743-8FF3-3A28F1840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F834105-D062-7A4A-B8BF-A40330D1D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53FD2C-289E-274C-B75A-960A08E2E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6A98A-07E3-6749-B054-AC45EEB6C3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927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CFFEAA-CC6F-EB4A-AAC3-484069197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3B9AC20-A805-054D-B254-56E07F7CE4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CB1CD8A-5029-2E4A-A55A-E49F631C4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8316F-A07E-6D42-B10E-300D556B22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70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B72661-98AD-CF4F-A9DC-5CF8DF1DD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0D851D-3398-124F-8492-83E307E3C1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A8F6BD-7BD7-4C40-B5F8-A3305FF47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EE480-DA24-2B44-9BBA-9A27E39C21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67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09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003ACEF-C8D4-9743-B1BF-AF2E00EE4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1B0601F-B02F-CD45-9C49-6426F27BD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2E328EC-8642-6B4E-AAB4-0BFDB7248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7047-DE48-FD42-B2DB-9DE3CA8052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534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25A80B3-666E-F648-84B7-88934EA47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5874BED-174F-3E4D-B153-311FD9BD8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F0F50A9-A2EE-B543-BA75-91532AD4C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E165-F1E8-D24C-8D03-79A28EC742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723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94ED90D-319F-9746-BA80-16E2429E2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D9EDD2E-9693-584E-B411-A841F3EB4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71291C7-3E99-FF40-A24B-4D392BD40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D4C42-15A0-7943-9C3E-143045373E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23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2AA83D-4868-5C40-9B1E-72F71267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DEEEF6-03DE-9746-BD85-DC39A6D90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67344F-0CEF-6348-B866-1C11230EF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2DFBF-655C-7D40-A4BD-A7CB2AA333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433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362A04-1994-1544-8D08-619D84188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F1F1D6-955A-5543-B424-E678A84DE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567447-8CCC-5944-8AC1-CD534B6C9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C360-852F-C346-A4D6-B52D6D9110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5803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497CF0C-8F1E-FF40-8869-AE66807005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04625C-9846-8844-97C2-38866E7D4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27B199-2017-5E44-AE66-520712DE3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34863-7FAF-EA40-BB55-B59B61894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3458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B250C0A-3EC8-FB42-926D-DBB3D4357B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398A3BB-C688-6240-A26D-A8AB6146E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ABEB25B-E428-BB47-B6B7-93EDD62D1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C81A3-86EA-DC49-9181-3A0E39BC0A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990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968871-B3F1-8E4B-A927-F1BA4F7FAF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FC7BAA4-ED93-8C44-A828-FF3C4435F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C9500F-C3C1-3A49-844A-2F8D3A276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5A17F-B193-3641-974F-45E1CA3D3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278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05A8D5D-7268-DF4C-94B2-B56EB3CDF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0F60755-8640-794B-946A-CE7A1159A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1BF8E9F-17A0-214E-909A-59014155D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9CB71-8399-9744-A1CA-24633C1B9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5804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D031625-5144-0240-82AF-23E116BDA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FCF204C-1CD9-8E46-A128-D6BD7E720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3DD97DF-D6A3-FC4B-8B8C-123BE44F3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28132-7CED-F44C-A5E9-8F00C78FC4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626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39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19EE22-D09B-0841-9092-C70B5DA09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B0195E-4231-6045-9ADF-8855F4B9A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DA2C7E-97F5-3641-9596-2C6C362D79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7322-5E33-694D-A8D2-2A59692A8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2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4A327C9-F4B7-A444-BAAF-4BE2F377C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9A02078-5655-394C-8F16-240AC4A53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F88D86-629D-BE4F-A487-026E800CE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FDFC9-52C1-944E-909C-74F0D45A79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31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and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7">
            <a:extLst>
              <a:ext uri="{FF2B5EF4-FFF2-40B4-BE49-F238E27FC236}">
                <a16:creationId xmlns:a16="http://schemas.microsoft.com/office/drawing/2014/main" xmlns="" id="{AE7FF0A5-FDAE-074E-A3DF-38AF6679D462}"/>
              </a:ext>
            </a:extLst>
          </p:cNvPr>
          <p:cNvSpPr/>
          <p:nvPr/>
        </p:nvSpPr>
        <p:spPr>
          <a:xfrm>
            <a:off x="1" y="0"/>
            <a:ext cx="12196233" cy="11049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>
              <a:solidFill>
                <a:srgbClr val="FFFFFF"/>
              </a:solidFill>
              <a:latin typeface="Arial" charset="0"/>
              <a:ea typeface="Arial" charset="0"/>
              <a:cs typeface="+mn-cs"/>
            </a:endParaRPr>
          </a:p>
        </p:txBody>
      </p:sp>
      <p:sp>
        <p:nvSpPr>
          <p:cNvPr id="7" name="Shape 73">
            <a:extLst>
              <a:ext uri="{FF2B5EF4-FFF2-40B4-BE49-F238E27FC236}">
                <a16:creationId xmlns:a16="http://schemas.microsoft.com/office/drawing/2014/main" xmlns="" id="{55126532-BEC0-8947-B5D2-5789380798FB}"/>
              </a:ext>
            </a:extLst>
          </p:cNvPr>
          <p:cNvSpPr/>
          <p:nvPr/>
        </p:nvSpPr>
        <p:spPr>
          <a:xfrm>
            <a:off x="1" y="1065213"/>
            <a:ext cx="12223751" cy="0"/>
          </a:xfrm>
          <a:prstGeom prst="line">
            <a:avLst/>
          </a:prstGeom>
          <a:ln w="63500">
            <a:solidFill>
              <a:srgbClr val="373545"/>
            </a:solidFill>
          </a:ln>
        </p:spPr>
        <p:txBody>
          <a:bodyPr lIns="34289" rIns="34289"/>
          <a:lstStyle/>
          <a:p>
            <a:pPr>
              <a:defRPr/>
            </a:pPr>
            <a:endParaRPr sz="1350">
              <a:latin typeface="Arial" charset="0"/>
              <a:ea typeface="Arial" charset="0"/>
              <a:cs typeface="+mn-cs"/>
            </a:endParaRPr>
          </a:p>
        </p:txBody>
      </p:sp>
      <p:sp>
        <p:nvSpPr>
          <p:cNvPr id="8" name="Shape 45">
            <a:extLst>
              <a:ext uri="{FF2B5EF4-FFF2-40B4-BE49-F238E27FC236}">
                <a16:creationId xmlns:a16="http://schemas.microsoft.com/office/drawing/2014/main" xmlns="" id="{4608947D-2F66-4E45-A908-1FF4753883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733" y="6397625"/>
            <a:ext cx="1128818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669131">
              <a:defRPr sz="1000">
                <a:solidFill>
                  <a:srgbClr val="37354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750" dirty="0">
                <a:solidFill>
                  <a:srgbClr val="373545"/>
                </a:solidFill>
                <a:latin typeface="Arial Black"/>
                <a:ea typeface="Arial Black"/>
                <a:cs typeface="Arial Black"/>
                <a:sym typeface="Arial Black"/>
              </a:rPr>
              <a:t>13-15 March</a:t>
            </a:r>
          </a:p>
          <a:p>
            <a:pPr defTabSz="669131">
              <a:defRPr sz="1000">
                <a:solidFill>
                  <a:srgbClr val="37354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750" dirty="0">
                <a:solidFill>
                  <a:srgbClr val="373545"/>
                </a:solidFill>
                <a:latin typeface="Arial Black"/>
                <a:ea typeface="Arial Black"/>
                <a:cs typeface="Arial Black"/>
                <a:sym typeface="Arial Black"/>
              </a:rPr>
              <a:t>New Delhi, India							Iodine Global Network Management Council Meeting</a:t>
            </a:r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878645" y="215999"/>
            <a:ext cx="10706771" cy="763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878648" y="1320800"/>
            <a:ext cx="5047447" cy="4974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pic" sz="quarter" idx="13"/>
          </p:nvPr>
        </p:nvSpPr>
        <p:spPr>
          <a:xfrm>
            <a:off x="6230971" y="1320800"/>
            <a:ext cx="5354444" cy="2251076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/>
          </a:p>
        </p:txBody>
      </p:sp>
      <p:sp>
        <p:nvSpPr>
          <p:cNvPr id="72" name="Shape 72"/>
          <p:cNvSpPr>
            <a:spLocks noGrp="1"/>
          </p:cNvSpPr>
          <p:nvPr>
            <p:ph type="pic" sz="quarter" idx="14"/>
          </p:nvPr>
        </p:nvSpPr>
        <p:spPr>
          <a:xfrm>
            <a:off x="6230974" y="3711764"/>
            <a:ext cx="5354444" cy="2583877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/>
          </a:p>
        </p:txBody>
      </p:sp>
      <p:sp>
        <p:nvSpPr>
          <p:cNvPr id="9" name="Shape 74">
            <a:extLst>
              <a:ext uri="{FF2B5EF4-FFF2-40B4-BE49-F238E27FC236}">
                <a16:creationId xmlns:a16="http://schemas.microsoft.com/office/drawing/2014/main" xmlns="" id="{9F6451F2-3798-4949-B219-3BFEAF678E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C3AA95-A681-1A43-91EF-331835F20C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79754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4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1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1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5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09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707AA45-33A1-8348-9426-CB8D15B3FF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708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39" r:id="rId13"/>
    <p:sldLayoutId id="2147483740" r:id="rId14"/>
    <p:sldLayoutId id="2147483741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9EC2C65-EA6B-2D4B-810D-956FE70AF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648CCBA-D691-EE4B-92C4-222E17311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44F5647-9963-404C-AD61-26DACE6914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DBD34E8-E738-5C49-9CB1-6165B91804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22DBD0F-F427-234C-BC5C-2C6B85E80C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50FE727-9592-4E4A-A5FC-2743F5F82A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9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image" Target="../media/image28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go.mail.ru/frame.html?imgurl=http://www.vitaminov.net/img-spub/16716_pub.jpg&amp;pageurl=http://www.vitaminov.net/rus-endocrinology22-thyroid_gland-0-16716.html&amp;id=48636096&amp;iid=4&amp;imgwidth=170&amp;imgheight=110&amp;imgsize=4788&amp;images_links=b" TargetMode="Externa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9ibyGaAWjdFgGEBmNWJzbkF;_ylu=X3oDMTBlZnFrM3ZrBHBvcwMyMDQEc2VjA3Ny/SIG=1h4cm7jjb/EXP=1161341952/**http:/images.search.yahoo.com/search/images/view?back=http://images.search.yahoo.com/search/images?p=%D0%B7%D0%BE%D0%B1&amp;ei=UTF-8&amp;b=201&amp;w=250&amp;h=188&amp;imgurl=www.endocrinolog.ru/images/thyroid_tumor.jpg&amp;rurl=http://www.endocrinolog.ru/illnesses/thyroid_cancer/thyroid_cancer_signs.htm&amp;size=4.4kB&amp;name=thyroid_tumor.jpg&amp;p=%D0%B7%D0%BE%D0%B1&amp;type=jpeg&amp;no=204&amp;tt=304&amp;oid=94fcfa856e446666&amp;ei=UTF-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http://img.wiw.ru/profiles/1/7/2/000028271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47712B-AE76-D746-894B-22691B078E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360" r="19635" b="1"/>
          <a:stretch/>
        </p:blipFill>
        <p:spPr>
          <a:xfrm>
            <a:off x="5913126" y="14"/>
            <a:ext cx="6278876" cy="6857987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99BE894E-9B38-4144-AB8E-7FAE4CD3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64" y="640007"/>
            <a:ext cx="5351929" cy="5773888"/>
          </a:xfrm>
          <a:prstGeom prst="rect">
            <a:avLst/>
          </a:prstGeom>
          <a:solidFill>
            <a:srgbClr val="B4BFCA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ru-RU" altLang="ru-RU" dirty="0"/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ru-RU" alt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ЙОДА В РОССИИ.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ru-RU" alt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ПРИНЯТИЯ РЕШЕНИЙ</a:t>
            </a:r>
            <a:endParaRPr kumimoji="0" lang="en-US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ru-RU" altLang="ru-RU" sz="18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 ФГБУ НМИЦ эндокринологии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член-корр. РАН, д.м.н., профессор 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Трошина Екатерина Анатольевна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kumimoji="0"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5045" y="1083270"/>
            <a:ext cx="11298044" cy="500066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 err="1" smtClean="0"/>
              <a:t>Йододефицитные</a:t>
            </a:r>
            <a:r>
              <a:rPr lang="ru-RU" dirty="0" smtClean="0"/>
              <a:t> заболевания в России. </a:t>
            </a:r>
            <a:br>
              <a:rPr lang="ru-RU" dirty="0" smtClean="0"/>
            </a:br>
            <a:r>
              <a:rPr lang="ru-RU" dirty="0" smtClean="0"/>
              <a:t>История вопроса…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41" y="1952235"/>
            <a:ext cx="7143800" cy="4769096"/>
          </a:xfrm>
          <a:solidFill>
            <a:schemeClr val="bg2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20-е 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исследования ЙДЗ в СССР,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распространенность зоба – до 70%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МЗ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 обеспечению йодной профилактики, создание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противозобных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диспансеров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1970– эндемический зоб в СССР больше не регистрируется</a:t>
            </a:r>
          </a:p>
          <a:p>
            <a:pPr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80-90-е г.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–прекращение производства йодированной соли в России,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Чернобыль,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1999-2005гг.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постановление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Правительства РФ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1119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эпидемиологические исследования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2005-2020 гг.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«региональный» подход к решению проблемы, варианты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законопроектов о профилактике ЙДЗ, эпидемиологические исследования.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459" y="1753386"/>
            <a:ext cx="4476781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2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ФГБУ ЭНЦ под руководством академика И.И.Дедова  проведены исследования ЙДЗ  в 61 регионе России</a:t>
            </a: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;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  15 лет обследовано </a:t>
            </a:r>
          </a:p>
          <a:p>
            <a:pPr algn="ctr">
              <a:spcBef>
                <a:spcPct val="50000"/>
              </a:spcBef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67 тысяч человек</a:t>
            </a:r>
            <a:endParaRPr lang="en-US" sz="20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" name="Picture 2" descr="C:\Users\7655~1\AppData\Local\Temp\Rar$DI26.182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5" y="4000505"/>
            <a:ext cx="4021695" cy="27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5045" y="704131"/>
            <a:ext cx="11298044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alt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Йододефицитными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заболеваниями (ЙДЗ) обозначаются все патологические состояния, 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развивающиеся в популяции в результате йодного дефицита, которые </a:t>
            </a:r>
            <a:r>
              <a:rPr lang="ru-RU" alt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предотвращены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нормальном потреблении йода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050"/>
          <p:cNvSpPr txBox="1">
            <a:spLocks noChangeArrowheads="1"/>
          </p:cNvSpPr>
          <p:nvPr/>
        </p:nvSpPr>
        <p:spPr bwMode="auto">
          <a:xfrm>
            <a:off x="508000" y="304800"/>
            <a:ext cx="11379200" cy="523220"/>
          </a:xfrm>
          <a:prstGeom prst="rect">
            <a:avLst/>
          </a:prstGeom>
          <a:solidFill>
            <a:schemeClr val="accent1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Этапы естественного течения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йододефицитного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зоба</a:t>
            </a:r>
          </a:p>
        </p:txBody>
      </p:sp>
      <p:grpSp>
        <p:nvGrpSpPr>
          <p:cNvPr id="2" name="Group 2051"/>
          <p:cNvGrpSpPr>
            <a:grpSpLocks/>
          </p:cNvGrpSpPr>
          <p:nvPr/>
        </p:nvGrpSpPr>
        <p:grpSpPr bwMode="auto">
          <a:xfrm>
            <a:off x="508000" y="1600200"/>
            <a:ext cx="11277600" cy="4419600"/>
            <a:chOff x="144" y="1008"/>
            <a:chExt cx="6000" cy="2640"/>
          </a:xfrm>
        </p:grpSpPr>
        <p:pic>
          <p:nvPicPr>
            <p:cNvPr id="13316" name="Picture 2052" descr="schil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" y="1389"/>
              <a:ext cx="653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7" name="Picture 2053" descr="schil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4" y="1257"/>
              <a:ext cx="958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054"/>
            <p:cNvGrpSpPr>
              <a:grpSpLocks/>
            </p:cNvGrpSpPr>
            <p:nvPr/>
          </p:nvGrpSpPr>
          <p:grpSpPr bwMode="auto">
            <a:xfrm>
              <a:off x="2352" y="1152"/>
              <a:ext cx="1133" cy="960"/>
              <a:chOff x="2352" y="2988"/>
              <a:chExt cx="1248" cy="1092"/>
            </a:xfrm>
          </p:grpSpPr>
          <p:pic>
            <p:nvPicPr>
              <p:cNvPr id="13348" name="Picture 2055" descr="schild2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2352" y="2988"/>
                <a:ext cx="1248" cy="1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49" name="Oval 2056"/>
              <p:cNvSpPr>
                <a:spLocks noChangeArrowheads="1"/>
              </p:cNvSpPr>
              <p:nvPr/>
            </p:nvSpPr>
            <p:spPr bwMode="auto">
              <a:xfrm>
                <a:off x="2592" y="3504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  <p:sp>
            <p:nvSpPr>
              <p:cNvPr id="13350" name="Oval 2057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</p:grpSp>
        <p:grpSp>
          <p:nvGrpSpPr>
            <p:cNvPr id="4" name="Group 2058"/>
            <p:cNvGrpSpPr>
              <a:grpSpLocks/>
            </p:cNvGrpSpPr>
            <p:nvPr/>
          </p:nvGrpSpPr>
          <p:grpSpPr bwMode="auto">
            <a:xfrm>
              <a:off x="3524" y="1152"/>
              <a:ext cx="1132" cy="960"/>
              <a:chOff x="3648" y="2988"/>
              <a:chExt cx="1248" cy="1092"/>
            </a:xfrm>
          </p:grpSpPr>
          <p:pic>
            <p:nvPicPr>
              <p:cNvPr id="13345" name="Picture 2059" descr="schild2"/>
              <p:cNvPicPr>
                <a:picLocks noChangeAspect="1" noChangeArrowheads="1"/>
              </p:cNvPicPr>
              <p:nvPr/>
            </p:nvPicPr>
            <p:blipFill>
              <a:blip r:embed="rId3">
                <a:lum bright="76000" contrast="28000"/>
              </a:blip>
              <a:srcRect/>
              <a:stretch>
                <a:fillRect/>
              </a:stretch>
            </p:blipFill>
            <p:spPr bwMode="auto">
              <a:xfrm>
                <a:off x="3648" y="2988"/>
                <a:ext cx="1248" cy="1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46" name="Oval 2060"/>
              <p:cNvSpPr>
                <a:spLocks noChangeArrowheads="1"/>
              </p:cNvSpPr>
              <p:nvPr/>
            </p:nvSpPr>
            <p:spPr bwMode="auto">
              <a:xfrm>
                <a:off x="3888" y="3504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  <p:sp>
            <p:nvSpPr>
              <p:cNvPr id="13347" name="Oval 2061"/>
              <p:cNvSpPr>
                <a:spLocks noChangeArrowheads="1"/>
              </p:cNvSpPr>
              <p:nvPr/>
            </p:nvSpPr>
            <p:spPr bwMode="auto">
              <a:xfrm>
                <a:off x="4368" y="3408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</p:grpSp>
        <p:grpSp>
          <p:nvGrpSpPr>
            <p:cNvPr id="5" name="Group 2062"/>
            <p:cNvGrpSpPr>
              <a:grpSpLocks/>
            </p:cNvGrpSpPr>
            <p:nvPr/>
          </p:nvGrpSpPr>
          <p:grpSpPr bwMode="auto">
            <a:xfrm>
              <a:off x="4896" y="1152"/>
              <a:ext cx="1133" cy="960"/>
              <a:chOff x="4992" y="2988"/>
              <a:chExt cx="1248" cy="1092"/>
            </a:xfrm>
          </p:grpSpPr>
          <p:pic>
            <p:nvPicPr>
              <p:cNvPr id="13342" name="Picture 2063" descr="schild2"/>
              <p:cNvPicPr>
                <a:picLocks noChangeAspect="1" noChangeArrowheads="1"/>
              </p:cNvPicPr>
              <p:nvPr/>
            </p:nvPicPr>
            <p:blipFill>
              <a:blip r:embed="rId3">
                <a:lum bright="92000" contrast="28000"/>
              </a:blip>
              <a:srcRect/>
              <a:stretch>
                <a:fillRect/>
              </a:stretch>
            </p:blipFill>
            <p:spPr bwMode="auto">
              <a:xfrm>
                <a:off x="4992" y="2988"/>
                <a:ext cx="1248" cy="1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43" name="Oval 2064"/>
              <p:cNvSpPr>
                <a:spLocks noChangeArrowheads="1"/>
              </p:cNvSpPr>
              <p:nvPr/>
            </p:nvSpPr>
            <p:spPr bwMode="auto">
              <a:xfrm>
                <a:off x="5232" y="3504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  <p:sp>
            <p:nvSpPr>
              <p:cNvPr id="13344" name="Oval 2065"/>
              <p:cNvSpPr>
                <a:spLocks noChangeArrowheads="1"/>
              </p:cNvSpPr>
              <p:nvPr/>
            </p:nvSpPr>
            <p:spPr bwMode="auto">
              <a:xfrm>
                <a:off x="5712" y="3408"/>
                <a:ext cx="240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ru-RU"/>
              </a:p>
            </p:txBody>
          </p:sp>
        </p:grpSp>
        <p:sp>
          <p:nvSpPr>
            <p:cNvPr id="13321" name="Line 2066"/>
            <p:cNvSpPr>
              <a:spLocks noChangeShapeType="1"/>
            </p:cNvSpPr>
            <p:nvPr/>
          </p:nvSpPr>
          <p:spPr bwMode="auto">
            <a:xfrm>
              <a:off x="144" y="2448"/>
              <a:ext cx="5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2" name="Text Box 2067"/>
            <p:cNvSpPr txBox="1">
              <a:spLocks noChangeArrowheads="1"/>
            </p:cNvSpPr>
            <p:nvPr/>
          </p:nvSpPr>
          <p:spPr bwMode="auto">
            <a:xfrm rot="16200000">
              <a:off x="-225" y="1613"/>
              <a:ext cx="1211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ru-RU" sz="2000" b="1">
                  <a:solidFill>
                    <a:srgbClr val="000066"/>
                  </a:solidFill>
                </a:rPr>
                <a:t>Основные этапы</a:t>
              </a:r>
            </a:p>
          </p:txBody>
        </p:sp>
        <p:sp>
          <p:nvSpPr>
            <p:cNvPr id="13323" name="Line 2068"/>
            <p:cNvSpPr>
              <a:spLocks noChangeShapeType="1"/>
            </p:cNvSpPr>
            <p:nvPr/>
          </p:nvSpPr>
          <p:spPr bwMode="auto">
            <a:xfrm>
              <a:off x="1296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4" name="Line 2069"/>
            <p:cNvSpPr>
              <a:spLocks noChangeShapeType="1"/>
            </p:cNvSpPr>
            <p:nvPr/>
          </p:nvSpPr>
          <p:spPr bwMode="auto">
            <a:xfrm>
              <a:off x="2304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5" name="Line 2070"/>
            <p:cNvSpPr>
              <a:spLocks noChangeShapeType="1"/>
            </p:cNvSpPr>
            <p:nvPr/>
          </p:nvSpPr>
          <p:spPr bwMode="auto">
            <a:xfrm>
              <a:off x="3504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6" name="Line 2071"/>
            <p:cNvSpPr>
              <a:spLocks noChangeShapeType="1"/>
            </p:cNvSpPr>
            <p:nvPr/>
          </p:nvSpPr>
          <p:spPr bwMode="auto">
            <a:xfrm>
              <a:off x="4800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7" name="Line 2072"/>
            <p:cNvSpPr>
              <a:spLocks noChangeShapeType="1"/>
            </p:cNvSpPr>
            <p:nvPr/>
          </p:nvSpPr>
          <p:spPr bwMode="auto">
            <a:xfrm>
              <a:off x="144" y="3648"/>
              <a:ext cx="5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8" name="Line 2073"/>
            <p:cNvSpPr>
              <a:spLocks noChangeShapeType="1"/>
            </p:cNvSpPr>
            <p:nvPr/>
          </p:nvSpPr>
          <p:spPr bwMode="auto">
            <a:xfrm>
              <a:off x="144" y="1008"/>
              <a:ext cx="5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9" name="Line 2074"/>
            <p:cNvSpPr>
              <a:spLocks noChangeShapeType="1"/>
            </p:cNvSpPr>
            <p:nvPr/>
          </p:nvSpPr>
          <p:spPr bwMode="auto">
            <a:xfrm>
              <a:off x="576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0" name="Line 2075"/>
            <p:cNvSpPr>
              <a:spLocks noChangeShapeType="1"/>
            </p:cNvSpPr>
            <p:nvPr/>
          </p:nvSpPr>
          <p:spPr bwMode="auto">
            <a:xfrm>
              <a:off x="144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Line 2076"/>
            <p:cNvSpPr>
              <a:spLocks noChangeShapeType="1"/>
            </p:cNvSpPr>
            <p:nvPr/>
          </p:nvSpPr>
          <p:spPr bwMode="auto">
            <a:xfrm>
              <a:off x="6096" y="1008"/>
              <a:ext cx="0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2" name="Text Box 2077"/>
            <p:cNvSpPr txBox="1">
              <a:spLocks noChangeArrowheads="1"/>
            </p:cNvSpPr>
            <p:nvPr/>
          </p:nvSpPr>
          <p:spPr bwMode="auto">
            <a:xfrm>
              <a:off x="1632" y="2035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800">
                  <a:solidFill>
                    <a:srgbClr val="000066"/>
                  </a:solidFill>
                </a:rPr>
                <a:t>I</a:t>
              </a:r>
              <a:endParaRPr lang="ru-RU" altLang="ru-RU" sz="2800">
                <a:solidFill>
                  <a:srgbClr val="000066"/>
                </a:solidFill>
              </a:endParaRPr>
            </a:p>
          </p:txBody>
        </p:sp>
        <p:sp>
          <p:nvSpPr>
            <p:cNvPr id="13333" name="Text Box 2078"/>
            <p:cNvSpPr txBox="1">
              <a:spLocks noChangeArrowheads="1"/>
            </p:cNvSpPr>
            <p:nvPr/>
          </p:nvSpPr>
          <p:spPr bwMode="auto">
            <a:xfrm>
              <a:off x="2688" y="2035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800">
                  <a:solidFill>
                    <a:srgbClr val="000066"/>
                  </a:solidFill>
                </a:rPr>
                <a:t>II</a:t>
              </a:r>
              <a:endParaRPr lang="ru-RU" altLang="ru-RU" sz="2800">
                <a:solidFill>
                  <a:srgbClr val="000066"/>
                </a:solidFill>
              </a:endParaRPr>
            </a:p>
          </p:txBody>
        </p:sp>
        <p:sp>
          <p:nvSpPr>
            <p:cNvPr id="13334" name="Text Box 2079"/>
            <p:cNvSpPr txBox="1">
              <a:spLocks noChangeArrowheads="1"/>
            </p:cNvSpPr>
            <p:nvPr/>
          </p:nvSpPr>
          <p:spPr bwMode="auto">
            <a:xfrm>
              <a:off x="3887" y="2035"/>
              <a:ext cx="385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800">
                  <a:solidFill>
                    <a:srgbClr val="000066"/>
                  </a:solidFill>
                </a:rPr>
                <a:t>III</a:t>
              </a:r>
              <a:endParaRPr lang="ru-RU" altLang="ru-RU" sz="2800">
                <a:solidFill>
                  <a:srgbClr val="000066"/>
                </a:solidFill>
              </a:endParaRPr>
            </a:p>
          </p:txBody>
        </p:sp>
        <p:sp>
          <p:nvSpPr>
            <p:cNvPr id="13335" name="Text Box 2080"/>
            <p:cNvSpPr txBox="1">
              <a:spLocks noChangeArrowheads="1"/>
            </p:cNvSpPr>
            <p:nvPr/>
          </p:nvSpPr>
          <p:spPr bwMode="auto">
            <a:xfrm>
              <a:off x="5184" y="2035"/>
              <a:ext cx="57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2800">
                  <a:solidFill>
                    <a:srgbClr val="000066"/>
                  </a:solidFill>
                </a:rPr>
                <a:t>VI</a:t>
              </a:r>
              <a:endParaRPr lang="ru-RU" altLang="ru-RU" sz="2800">
                <a:solidFill>
                  <a:srgbClr val="000066"/>
                </a:solidFill>
              </a:endParaRPr>
            </a:p>
          </p:txBody>
        </p:sp>
        <p:sp>
          <p:nvSpPr>
            <p:cNvPr id="13336" name="Text Box 2081"/>
            <p:cNvSpPr txBox="1">
              <a:spLocks noChangeArrowheads="1"/>
            </p:cNvSpPr>
            <p:nvPr/>
          </p:nvSpPr>
          <p:spPr bwMode="auto">
            <a:xfrm rot="16200000">
              <a:off x="-216" y="2934"/>
              <a:ext cx="11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000" b="1">
                  <a:solidFill>
                    <a:srgbClr val="000066"/>
                  </a:solidFill>
                </a:rPr>
                <a:t>Заболевания</a:t>
              </a:r>
            </a:p>
          </p:txBody>
        </p:sp>
        <p:sp>
          <p:nvSpPr>
            <p:cNvPr id="13337" name="Text Box 2082"/>
            <p:cNvSpPr txBox="1">
              <a:spLocks noChangeArrowheads="1"/>
            </p:cNvSpPr>
            <p:nvPr/>
          </p:nvSpPr>
          <p:spPr bwMode="auto">
            <a:xfrm>
              <a:off x="576" y="2832"/>
              <a:ext cx="720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>
                  <a:solidFill>
                    <a:srgbClr val="000066"/>
                  </a:solidFill>
                </a:rPr>
                <a:t>норма</a:t>
              </a:r>
            </a:p>
          </p:txBody>
        </p:sp>
        <p:sp>
          <p:nvSpPr>
            <p:cNvPr id="13338" name="Text Box 2083"/>
            <p:cNvSpPr txBox="1">
              <a:spLocks noChangeArrowheads="1"/>
            </p:cNvSpPr>
            <p:nvPr/>
          </p:nvSpPr>
          <p:spPr bwMode="auto">
            <a:xfrm>
              <a:off x="1200" y="2697"/>
              <a:ext cx="120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</a:rPr>
                <a:t>диффузный эутиреоидный зоб</a:t>
              </a:r>
            </a:p>
          </p:txBody>
        </p:sp>
        <p:sp>
          <p:nvSpPr>
            <p:cNvPr id="13339" name="Text Box 2084"/>
            <p:cNvSpPr txBox="1">
              <a:spLocks noChangeArrowheads="1"/>
            </p:cNvSpPr>
            <p:nvPr/>
          </p:nvSpPr>
          <p:spPr bwMode="auto">
            <a:xfrm>
              <a:off x="2304" y="2532"/>
              <a:ext cx="1200" cy="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</a:rPr>
                <a:t>многоузловой (узловой) эутиреоидный  зоб</a:t>
              </a:r>
              <a:endParaRPr lang="ru-RU" altLang="ru-RU" sz="1400" b="1">
                <a:solidFill>
                  <a:srgbClr val="000066"/>
                </a:solidFill>
              </a:endParaRPr>
            </a:p>
          </p:txBody>
        </p:sp>
        <p:sp>
          <p:nvSpPr>
            <p:cNvPr id="13340" name="Text Box 2085"/>
            <p:cNvSpPr txBox="1">
              <a:spLocks noChangeArrowheads="1"/>
            </p:cNvSpPr>
            <p:nvPr/>
          </p:nvSpPr>
          <p:spPr bwMode="auto">
            <a:xfrm>
              <a:off x="3504" y="2544"/>
              <a:ext cx="12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</a:rPr>
                <a:t>многоузловой (узловой) эутиреоидный зоб</a:t>
              </a:r>
              <a:endParaRPr lang="ru-RU" altLang="ru-RU" sz="1400" b="1">
                <a:solidFill>
                  <a:srgbClr val="000066"/>
                </a:solidFill>
              </a:endParaRPr>
            </a:p>
          </p:txBody>
        </p:sp>
        <p:sp>
          <p:nvSpPr>
            <p:cNvPr id="13341" name="Text Box 2086"/>
            <p:cNvSpPr txBox="1">
              <a:spLocks noChangeArrowheads="1"/>
            </p:cNvSpPr>
            <p:nvPr/>
          </p:nvSpPr>
          <p:spPr bwMode="auto">
            <a:xfrm>
              <a:off x="4752" y="2544"/>
              <a:ext cx="1392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</a:rPr>
                <a:t>многоузловой (узловой) токсический зоб</a:t>
              </a:r>
              <a:endParaRPr lang="ru-RU" altLang="ru-RU" sz="1400" b="1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04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rezent_Troschina_Pic-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598" y="1857364"/>
            <a:ext cx="8174061" cy="44558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Заболевания щитовидной железы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67174" y="2143116"/>
            <a:ext cx="1214447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Болезнь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Грейвса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2661" y="2928934"/>
            <a:ext cx="1643075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Послеродовый,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тироидит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9141" y="2911030"/>
            <a:ext cx="1500199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Диффузный нетоксический зоб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9141" y="4701836"/>
            <a:ext cx="178595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Узловой</a:t>
            </a:r>
            <a:r>
              <a:rPr lang="en-US" sz="1200" b="1" dirty="0">
                <a:solidFill>
                  <a:srgbClr val="005DAA"/>
                </a:solidFill>
                <a:latin typeface="Myriad Pro" pitchFamily="34" charset="0"/>
              </a:rPr>
              <a:t>/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многоузловой</a:t>
            </a: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 зоб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4035" y="4000504"/>
            <a:ext cx="167790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Острый и 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подострый</a:t>
            </a: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тироидиты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2662" y="5268484"/>
            <a:ext cx="2091628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Врожденный/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приобретенный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гипотироз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761" y="5701971"/>
            <a:ext cx="1214447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  <a:latin typeface="Myriad Pro" pitchFamily="34" charset="0"/>
              </a:rPr>
              <a:t>ОПУХОЛИ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6931" y="2071678"/>
            <a:ext cx="1961804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5DAA"/>
                </a:solidFill>
                <a:latin typeface="Myriad Pro" pitchFamily="34" charset="0"/>
              </a:rPr>
              <a:t>Хронический аутоиммунный </a:t>
            </a:r>
            <a:r>
              <a:rPr lang="ru-RU" sz="1200" b="1" dirty="0" err="1">
                <a:solidFill>
                  <a:srgbClr val="005DAA"/>
                </a:solidFill>
                <a:latin typeface="Myriad Pro" pitchFamily="34" charset="0"/>
              </a:rPr>
              <a:t>тироидит</a:t>
            </a:r>
            <a:endParaRPr lang="ru-RU" sz="1200" b="1" dirty="0">
              <a:solidFill>
                <a:srgbClr val="005DAA"/>
              </a:solidFill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2592" y="3610064"/>
            <a:ext cx="260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ЙДЗ= 90</a:t>
            </a:r>
            <a:r>
              <a:rPr lang="ru-RU" sz="2800" b="1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13" name="Овал 12"/>
          <p:cNvSpPr/>
          <p:nvPr/>
        </p:nvSpPr>
        <p:spPr>
          <a:xfrm>
            <a:off x="7167570" y="2571744"/>
            <a:ext cx="3214711" cy="30003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гнутая вправо стрелка 15"/>
          <p:cNvSpPr/>
          <p:nvPr/>
        </p:nvSpPr>
        <p:spPr>
          <a:xfrm>
            <a:off x="9487594" y="4000505"/>
            <a:ext cx="894687" cy="184919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E7F6BEA-D794-9742-93C6-B68090B4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20" y="13949"/>
            <a:ext cx="10515600" cy="7273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noProof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Рост эндокринных заболеваний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Группа 6">
            <a:extLst>
              <a:ext uri="{FF2B5EF4-FFF2-40B4-BE49-F238E27FC236}">
                <a16:creationId xmlns:a16="http://schemas.microsoft.com/office/drawing/2014/main" xmlns="" id="{81EE3774-DD61-DD47-95D4-26526EA917FB}"/>
              </a:ext>
            </a:extLst>
          </p:cNvPr>
          <p:cNvGrpSpPr/>
          <p:nvPr/>
        </p:nvGrpSpPr>
        <p:grpSpPr>
          <a:xfrm>
            <a:off x="112471" y="987946"/>
            <a:ext cx="11967060" cy="5756931"/>
            <a:chOff x="-1" y="902535"/>
            <a:chExt cx="12192002" cy="5396191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19986D9-DB5B-4C3C-9A70-E6ABB29577BD}"/>
                </a:ext>
              </a:extLst>
            </p:cNvPr>
            <p:cNvSpPr/>
            <p:nvPr/>
          </p:nvSpPr>
          <p:spPr>
            <a:xfrm>
              <a:off x="0" y="3872362"/>
              <a:ext cx="5999980" cy="2426364"/>
            </a:xfrm>
            <a:custGeom>
              <a:avLst/>
              <a:gdLst>
                <a:gd name="connsiteX0" fmla="*/ 5615932 w 5999980"/>
                <a:gd name="connsiteY0" fmla="*/ 0 h 2426364"/>
                <a:gd name="connsiteX1" fmla="*/ 5999980 w 5999980"/>
                <a:gd name="connsiteY1" fmla="*/ 664307 h 2426364"/>
                <a:gd name="connsiteX2" fmla="*/ 5334789 w 5999980"/>
                <a:gd name="connsiteY2" fmla="*/ 1047845 h 2426364"/>
                <a:gd name="connsiteX3" fmla="*/ 3603647 w 5999980"/>
                <a:gd name="connsiteY3" fmla="*/ 2426364 h 2426364"/>
                <a:gd name="connsiteX4" fmla="*/ 0 w 5999980"/>
                <a:gd name="connsiteY4" fmla="*/ 2426364 h 2426364"/>
                <a:gd name="connsiteX5" fmla="*/ 0 w 5999980"/>
                <a:gd name="connsiteY5" fmla="*/ 1077405 h 2426364"/>
                <a:gd name="connsiteX6" fmla="*/ 3603647 w 5999980"/>
                <a:gd name="connsiteY6" fmla="*/ 1077405 h 2426364"/>
                <a:gd name="connsiteX7" fmla="*/ 4950741 w 5999980"/>
                <a:gd name="connsiteY7" fmla="*/ 383538 h 2426364"/>
                <a:gd name="connsiteX0" fmla="*/ 5615932 w 5999980"/>
                <a:gd name="connsiteY0" fmla="*/ 0 h 2426364"/>
                <a:gd name="connsiteX1" fmla="*/ 5999980 w 5999980"/>
                <a:gd name="connsiteY1" fmla="*/ 664307 h 2426364"/>
                <a:gd name="connsiteX2" fmla="*/ 5334789 w 5999980"/>
                <a:gd name="connsiteY2" fmla="*/ 1047845 h 2426364"/>
                <a:gd name="connsiteX3" fmla="*/ 3603647 w 5999980"/>
                <a:gd name="connsiteY3" fmla="*/ 2426364 h 2426364"/>
                <a:gd name="connsiteX4" fmla="*/ 0 w 5999980"/>
                <a:gd name="connsiteY4" fmla="*/ 2426364 h 2426364"/>
                <a:gd name="connsiteX5" fmla="*/ 0 w 5999980"/>
                <a:gd name="connsiteY5" fmla="*/ 1077405 h 2426364"/>
                <a:gd name="connsiteX6" fmla="*/ 4950741 w 5999980"/>
                <a:gd name="connsiteY6" fmla="*/ 383538 h 2426364"/>
                <a:gd name="connsiteX7" fmla="*/ 5615932 w 5999980"/>
                <a:gd name="connsiteY7" fmla="*/ 0 h 242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9980" h="2426364">
                  <a:moveTo>
                    <a:pt x="5615932" y="0"/>
                  </a:moveTo>
                  <a:lnTo>
                    <a:pt x="5999980" y="664307"/>
                  </a:lnTo>
                  <a:lnTo>
                    <a:pt x="5334789" y="1047845"/>
                  </a:lnTo>
                  <a:lnTo>
                    <a:pt x="3603647" y="2426364"/>
                  </a:lnTo>
                  <a:lnTo>
                    <a:pt x="0" y="2426364"/>
                  </a:lnTo>
                  <a:lnTo>
                    <a:pt x="0" y="1077405"/>
                  </a:lnTo>
                  <a:lnTo>
                    <a:pt x="4950741" y="383538"/>
                  </a:lnTo>
                  <a:lnTo>
                    <a:pt x="5615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A8C66F56-9B7B-4EEC-8A9D-6C9E978173B0}"/>
                </a:ext>
              </a:extLst>
            </p:cNvPr>
            <p:cNvSpPr/>
            <p:nvPr/>
          </p:nvSpPr>
          <p:spPr>
            <a:xfrm>
              <a:off x="6193538" y="3968754"/>
              <a:ext cx="5998463" cy="2328739"/>
            </a:xfrm>
            <a:custGeom>
              <a:avLst/>
              <a:gdLst>
                <a:gd name="connsiteX0" fmla="*/ 383951 w 5998463"/>
                <a:gd name="connsiteY0" fmla="*/ 0 h 2425811"/>
                <a:gd name="connsiteX1" fmla="*/ 1048974 w 5998463"/>
                <a:gd name="connsiteY1" fmla="*/ 383451 h 2425811"/>
                <a:gd name="connsiteX2" fmla="*/ 2395727 w 5998463"/>
                <a:gd name="connsiteY2" fmla="*/ 1077159 h 2425811"/>
                <a:gd name="connsiteX3" fmla="*/ 5998463 w 5998463"/>
                <a:gd name="connsiteY3" fmla="*/ 1077159 h 2425811"/>
                <a:gd name="connsiteX4" fmla="*/ 5998463 w 5998463"/>
                <a:gd name="connsiteY4" fmla="*/ 2425811 h 2425811"/>
                <a:gd name="connsiteX5" fmla="*/ 2395727 w 5998463"/>
                <a:gd name="connsiteY5" fmla="*/ 2425811 h 2425811"/>
                <a:gd name="connsiteX6" fmla="*/ 665023 w 5998463"/>
                <a:gd name="connsiteY6" fmla="*/ 1047606 h 2425811"/>
                <a:gd name="connsiteX7" fmla="*/ 0 w 5998463"/>
                <a:gd name="connsiteY7" fmla="*/ 664156 h 2425811"/>
                <a:gd name="connsiteX0" fmla="*/ 383951 w 5998463"/>
                <a:gd name="connsiteY0" fmla="*/ 0 h 2425811"/>
                <a:gd name="connsiteX1" fmla="*/ 1048974 w 5998463"/>
                <a:gd name="connsiteY1" fmla="*/ 383451 h 2425811"/>
                <a:gd name="connsiteX2" fmla="*/ 5998463 w 5998463"/>
                <a:gd name="connsiteY2" fmla="*/ 1077159 h 2425811"/>
                <a:gd name="connsiteX3" fmla="*/ 5998463 w 5998463"/>
                <a:gd name="connsiteY3" fmla="*/ 2425811 h 2425811"/>
                <a:gd name="connsiteX4" fmla="*/ 2395727 w 5998463"/>
                <a:gd name="connsiteY4" fmla="*/ 2425811 h 2425811"/>
                <a:gd name="connsiteX5" fmla="*/ 665023 w 5998463"/>
                <a:gd name="connsiteY5" fmla="*/ 1047606 h 2425811"/>
                <a:gd name="connsiteX6" fmla="*/ 0 w 5998463"/>
                <a:gd name="connsiteY6" fmla="*/ 664156 h 2425811"/>
                <a:gd name="connsiteX7" fmla="*/ 383951 w 5998463"/>
                <a:gd name="connsiteY7" fmla="*/ 0 h 242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8463" h="2425811">
                  <a:moveTo>
                    <a:pt x="383951" y="0"/>
                  </a:moveTo>
                  <a:lnTo>
                    <a:pt x="1048974" y="383451"/>
                  </a:lnTo>
                  <a:lnTo>
                    <a:pt x="5998463" y="1077159"/>
                  </a:lnTo>
                  <a:lnTo>
                    <a:pt x="5998463" y="2425811"/>
                  </a:lnTo>
                  <a:lnTo>
                    <a:pt x="2395727" y="2425811"/>
                  </a:lnTo>
                  <a:lnTo>
                    <a:pt x="665023" y="1047606"/>
                  </a:lnTo>
                  <a:lnTo>
                    <a:pt x="0" y="664156"/>
                  </a:lnTo>
                  <a:lnTo>
                    <a:pt x="383951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0BB6D302-74C4-4DA1-BEB5-D4B58EBCBC47}"/>
                </a:ext>
              </a:extLst>
            </p:cNvPr>
            <p:cNvSpPr/>
            <p:nvPr/>
          </p:nvSpPr>
          <p:spPr>
            <a:xfrm>
              <a:off x="6577487" y="3161970"/>
              <a:ext cx="5614512" cy="1918768"/>
            </a:xfrm>
            <a:custGeom>
              <a:avLst/>
              <a:gdLst>
                <a:gd name="connsiteX0" fmla="*/ 383951 w 5614512"/>
                <a:gd name="connsiteY0" fmla="*/ 0 h 1741314"/>
                <a:gd name="connsiteX1" fmla="*/ 1048974 w 5614512"/>
                <a:gd name="connsiteY1" fmla="*/ 383451 h 1741314"/>
                <a:gd name="connsiteX2" fmla="*/ 2011776 w 5614512"/>
                <a:gd name="connsiteY2" fmla="*/ 392662 h 1741314"/>
                <a:gd name="connsiteX3" fmla="*/ 5614512 w 5614512"/>
                <a:gd name="connsiteY3" fmla="*/ 392662 h 1741314"/>
                <a:gd name="connsiteX4" fmla="*/ 5614512 w 5614512"/>
                <a:gd name="connsiteY4" fmla="*/ 1741314 h 1741314"/>
                <a:gd name="connsiteX5" fmla="*/ 2011776 w 5614512"/>
                <a:gd name="connsiteY5" fmla="*/ 1741314 h 1741314"/>
                <a:gd name="connsiteX6" fmla="*/ 665023 w 5614512"/>
                <a:gd name="connsiteY6" fmla="*/ 1047606 h 1741314"/>
                <a:gd name="connsiteX7" fmla="*/ 0 w 5614512"/>
                <a:gd name="connsiteY7" fmla="*/ 664155 h 174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4512" h="1741314">
                  <a:moveTo>
                    <a:pt x="383951" y="0"/>
                  </a:moveTo>
                  <a:lnTo>
                    <a:pt x="1048974" y="383451"/>
                  </a:lnTo>
                  <a:lnTo>
                    <a:pt x="2011776" y="392662"/>
                  </a:lnTo>
                  <a:lnTo>
                    <a:pt x="5614512" y="392662"/>
                  </a:lnTo>
                  <a:lnTo>
                    <a:pt x="5614512" y="1741314"/>
                  </a:lnTo>
                  <a:lnTo>
                    <a:pt x="2011776" y="1741314"/>
                  </a:lnTo>
                  <a:lnTo>
                    <a:pt x="665023" y="1047606"/>
                  </a:lnTo>
                  <a:lnTo>
                    <a:pt x="0" y="6641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64D16ECF-33B9-4C7F-B096-6E334212E7EC}"/>
                </a:ext>
              </a:extLst>
            </p:cNvPr>
            <p:cNvSpPr/>
            <p:nvPr/>
          </p:nvSpPr>
          <p:spPr>
            <a:xfrm>
              <a:off x="6193538" y="902535"/>
              <a:ext cx="5998463" cy="2429036"/>
            </a:xfrm>
            <a:custGeom>
              <a:avLst/>
              <a:gdLst>
                <a:gd name="connsiteX0" fmla="*/ 2395727 w 5998463"/>
                <a:gd name="connsiteY0" fmla="*/ 0 h 2429036"/>
                <a:gd name="connsiteX1" fmla="*/ 5998463 w 5998463"/>
                <a:gd name="connsiteY1" fmla="*/ 0 h 2429036"/>
                <a:gd name="connsiteX2" fmla="*/ 5998463 w 5998463"/>
                <a:gd name="connsiteY2" fmla="*/ 1350445 h 2429036"/>
                <a:gd name="connsiteX3" fmla="*/ 2395727 w 5998463"/>
                <a:gd name="connsiteY3" fmla="*/ 1350445 h 2429036"/>
                <a:gd name="connsiteX4" fmla="*/ 1048974 w 5998463"/>
                <a:gd name="connsiteY4" fmla="*/ 2045076 h 2429036"/>
                <a:gd name="connsiteX5" fmla="*/ 383951 w 5998463"/>
                <a:gd name="connsiteY5" fmla="*/ 2429036 h 2429036"/>
                <a:gd name="connsiteX6" fmla="*/ 0 w 5998463"/>
                <a:gd name="connsiteY6" fmla="*/ 1763998 h 2429036"/>
                <a:gd name="connsiteX7" fmla="*/ 665023 w 5998463"/>
                <a:gd name="connsiteY7" fmla="*/ 1380037 h 2429036"/>
                <a:gd name="connsiteX0" fmla="*/ 2395727 w 5998463"/>
                <a:gd name="connsiteY0" fmla="*/ 0 h 2429036"/>
                <a:gd name="connsiteX1" fmla="*/ 5998463 w 5998463"/>
                <a:gd name="connsiteY1" fmla="*/ 0 h 2429036"/>
                <a:gd name="connsiteX2" fmla="*/ 5998463 w 5998463"/>
                <a:gd name="connsiteY2" fmla="*/ 1350445 h 2429036"/>
                <a:gd name="connsiteX3" fmla="*/ 1048974 w 5998463"/>
                <a:gd name="connsiteY3" fmla="*/ 2045076 h 2429036"/>
                <a:gd name="connsiteX4" fmla="*/ 383951 w 5998463"/>
                <a:gd name="connsiteY4" fmla="*/ 2429036 h 2429036"/>
                <a:gd name="connsiteX5" fmla="*/ 0 w 5998463"/>
                <a:gd name="connsiteY5" fmla="*/ 1763998 h 2429036"/>
                <a:gd name="connsiteX6" fmla="*/ 665023 w 5998463"/>
                <a:gd name="connsiteY6" fmla="*/ 1380037 h 2429036"/>
                <a:gd name="connsiteX7" fmla="*/ 2395727 w 5998463"/>
                <a:gd name="connsiteY7" fmla="*/ 0 h 242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8463" h="2429036">
                  <a:moveTo>
                    <a:pt x="2395727" y="0"/>
                  </a:moveTo>
                  <a:lnTo>
                    <a:pt x="5998463" y="0"/>
                  </a:lnTo>
                  <a:lnTo>
                    <a:pt x="5998463" y="1350445"/>
                  </a:lnTo>
                  <a:lnTo>
                    <a:pt x="1048974" y="2045076"/>
                  </a:lnTo>
                  <a:lnTo>
                    <a:pt x="383951" y="2429036"/>
                  </a:lnTo>
                  <a:lnTo>
                    <a:pt x="0" y="1763998"/>
                  </a:lnTo>
                  <a:lnTo>
                    <a:pt x="665023" y="1380037"/>
                  </a:lnTo>
                  <a:lnTo>
                    <a:pt x="2395727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CFA46F9A-E6E9-471C-8AB7-2D83A4497FD8}"/>
                </a:ext>
              </a:extLst>
            </p:cNvPr>
            <p:cNvSpPr/>
            <p:nvPr/>
          </p:nvSpPr>
          <p:spPr>
            <a:xfrm>
              <a:off x="-1" y="902535"/>
              <a:ext cx="5999980" cy="2429590"/>
            </a:xfrm>
            <a:custGeom>
              <a:avLst/>
              <a:gdLst>
                <a:gd name="connsiteX0" fmla="*/ 0 w 5999980"/>
                <a:gd name="connsiteY0" fmla="*/ 0 h 2429590"/>
                <a:gd name="connsiteX1" fmla="*/ 3603647 w 5999980"/>
                <a:gd name="connsiteY1" fmla="*/ 0 h 2429590"/>
                <a:gd name="connsiteX2" fmla="*/ 5334789 w 5999980"/>
                <a:gd name="connsiteY2" fmla="*/ 1380352 h 2429590"/>
                <a:gd name="connsiteX3" fmla="*/ 5999980 w 5999980"/>
                <a:gd name="connsiteY3" fmla="*/ 1764400 h 2429590"/>
                <a:gd name="connsiteX4" fmla="*/ 5615932 w 5999980"/>
                <a:gd name="connsiteY4" fmla="*/ 2429590 h 2429590"/>
                <a:gd name="connsiteX5" fmla="*/ 4950741 w 5999980"/>
                <a:gd name="connsiteY5" fmla="*/ 2045542 h 2429590"/>
                <a:gd name="connsiteX6" fmla="*/ 3603647 w 5999980"/>
                <a:gd name="connsiteY6" fmla="*/ 1350753 h 2429590"/>
                <a:gd name="connsiteX7" fmla="*/ 0 w 5999980"/>
                <a:gd name="connsiteY7" fmla="*/ 1350753 h 2429590"/>
                <a:gd name="connsiteX0" fmla="*/ 0 w 5999980"/>
                <a:gd name="connsiteY0" fmla="*/ 0 h 2429590"/>
                <a:gd name="connsiteX1" fmla="*/ 3603647 w 5999980"/>
                <a:gd name="connsiteY1" fmla="*/ 0 h 2429590"/>
                <a:gd name="connsiteX2" fmla="*/ 5334789 w 5999980"/>
                <a:gd name="connsiteY2" fmla="*/ 1380352 h 2429590"/>
                <a:gd name="connsiteX3" fmla="*/ 5999980 w 5999980"/>
                <a:gd name="connsiteY3" fmla="*/ 1764400 h 2429590"/>
                <a:gd name="connsiteX4" fmla="*/ 5615932 w 5999980"/>
                <a:gd name="connsiteY4" fmla="*/ 2429590 h 2429590"/>
                <a:gd name="connsiteX5" fmla="*/ 4950741 w 5999980"/>
                <a:gd name="connsiteY5" fmla="*/ 2045542 h 2429590"/>
                <a:gd name="connsiteX6" fmla="*/ 0 w 5999980"/>
                <a:gd name="connsiteY6" fmla="*/ 1350753 h 2429590"/>
                <a:gd name="connsiteX7" fmla="*/ 0 w 5999980"/>
                <a:gd name="connsiteY7" fmla="*/ 0 h 242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9980" h="2429590">
                  <a:moveTo>
                    <a:pt x="0" y="0"/>
                  </a:moveTo>
                  <a:lnTo>
                    <a:pt x="3603647" y="0"/>
                  </a:lnTo>
                  <a:lnTo>
                    <a:pt x="5334789" y="1380352"/>
                  </a:lnTo>
                  <a:lnTo>
                    <a:pt x="5999980" y="1764400"/>
                  </a:lnTo>
                  <a:lnTo>
                    <a:pt x="5615932" y="2429590"/>
                  </a:lnTo>
                  <a:lnTo>
                    <a:pt x="4950741" y="2045542"/>
                  </a:lnTo>
                  <a:lnTo>
                    <a:pt x="0" y="1350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4C9F236-748D-41FA-A294-0042C1650E81}"/>
                </a:ext>
              </a:extLst>
            </p:cNvPr>
            <p:cNvSpPr/>
            <p:nvPr/>
          </p:nvSpPr>
          <p:spPr>
            <a:xfrm>
              <a:off x="-1" y="2253289"/>
              <a:ext cx="5615932" cy="1744027"/>
            </a:xfrm>
            <a:custGeom>
              <a:avLst/>
              <a:gdLst>
                <a:gd name="connsiteX0" fmla="*/ 0 w 5615932"/>
                <a:gd name="connsiteY0" fmla="*/ 0 h 1744027"/>
                <a:gd name="connsiteX1" fmla="*/ 3603647 w 5615932"/>
                <a:gd name="connsiteY1" fmla="*/ 0 h 1744027"/>
                <a:gd name="connsiteX2" fmla="*/ 4950741 w 5615932"/>
                <a:gd name="connsiteY2" fmla="*/ 694789 h 1744027"/>
                <a:gd name="connsiteX3" fmla="*/ 5615932 w 5615932"/>
                <a:gd name="connsiteY3" fmla="*/ 1078837 h 1744027"/>
                <a:gd name="connsiteX4" fmla="*/ 5231884 w 5615932"/>
                <a:gd name="connsiteY4" fmla="*/ 1744027 h 1744027"/>
                <a:gd name="connsiteX5" fmla="*/ 4566693 w 5615932"/>
                <a:gd name="connsiteY5" fmla="*/ 1359979 h 1744027"/>
                <a:gd name="connsiteX6" fmla="*/ 3603647 w 5615932"/>
                <a:gd name="connsiteY6" fmla="*/ 1350753 h 1744027"/>
                <a:gd name="connsiteX7" fmla="*/ 0 w 5615932"/>
                <a:gd name="connsiteY7" fmla="*/ 1350753 h 174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932" h="1744027">
                  <a:moveTo>
                    <a:pt x="0" y="0"/>
                  </a:moveTo>
                  <a:lnTo>
                    <a:pt x="3603647" y="0"/>
                  </a:lnTo>
                  <a:lnTo>
                    <a:pt x="4950741" y="694789"/>
                  </a:lnTo>
                  <a:lnTo>
                    <a:pt x="5615932" y="1078837"/>
                  </a:lnTo>
                  <a:lnTo>
                    <a:pt x="5231884" y="1744027"/>
                  </a:lnTo>
                  <a:lnTo>
                    <a:pt x="4566693" y="1359979"/>
                  </a:lnTo>
                  <a:lnTo>
                    <a:pt x="3603647" y="1350753"/>
                  </a:lnTo>
                  <a:lnTo>
                    <a:pt x="0" y="13507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5FD62C9-E0F1-48B6-BC0A-81809417713F}"/>
                </a:ext>
              </a:extLst>
            </p:cNvPr>
            <p:cNvSpPr/>
            <p:nvPr/>
          </p:nvSpPr>
          <p:spPr>
            <a:xfrm>
              <a:off x="0" y="3208054"/>
              <a:ext cx="5615932" cy="1741711"/>
            </a:xfrm>
            <a:custGeom>
              <a:avLst/>
              <a:gdLst>
                <a:gd name="connsiteX0" fmla="*/ 5231884 w 5615932"/>
                <a:gd name="connsiteY0" fmla="*/ 0 h 1741711"/>
                <a:gd name="connsiteX1" fmla="*/ 5615932 w 5615932"/>
                <a:gd name="connsiteY1" fmla="*/ 664307 h 1741711"/>
                <a:gd name="connsiteX2" fmla="*/ 4950741 w 5615932"/>
                <a:gd name="connsiteY2" fmla="*/ 1047845 h 1741711"/>
                <a:gd name="connsiteX3" fmla="*/ 3603647 w 5615932"/>
                <a:gd name="connsiteY3" fmla="*/ 1741711 h 1741711"/>
                <a:gd name="connsiteX4" fmla="*/ 0 w 5615932"/>
                <a:gd name="connsiteY4" fmla="*/ 1741711 h 1741711"/>
                <a:gd name="connsiteX5" fmla="*/ 0 w 5615932"/>
                <a:gd name="connsiteY5" fmla="*/ 392752 h 1741711"/>
                <a:gd name="connsiteX6" fmla="*/ 3603647 w 5615932"/>
                <a:gd name="connsiteY6" fmla="*/ 392752 h 1741711"/>
                <a:gd name="connsiteX7" fmla="*/ 4566694 w 5615932"/>
                <a:gd name="connsiteY7" fmla="*/ 383538 h 17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932" h="1741711">
                  <a:moveTo>
                    <a:pt x="5231884" y="0"/>
                  </a:moveTo>
                  <a:lnTo>
                    <a:pt x="5615932" y="664307"/>
                  </a:lnTo>
                  <a:lnTo>
                    <a:pt x="4950741" y="1047845"/>
                  </a:lnTo>
                  <a:lnTo>
                    <a:pt x="3603647" y="1741711"/>
                  </a:lnTo>
                  <a:lnTo>
                    <a:pt x="0" y="1741711"/>
                  </a:lnTo>
                  <a:lnTo>
                    <a:pt x="0" y="392752"/>
                  </a:lnTo>
                  <a:lnTo>
                    <a:pt x="3603647" y="392752"/>
                  </a:lnTo>
                  <a:lnTo>
                    <a:pt x="4566694" y="383538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3970BE87-EA42-41FF-8709-4227558497DA}"/>
                </a:ext>
              </a:extLst>
            </p:cNvPr>
            <p:cNvSpPr/>
            <p:nvPr/>
          </p:nvSpPr>
          <p:spPr>
            <a:xfrm>
              <a:off x="6577488" y="2252982"/>
              <a:ext cx="5614512" cy="1743629"/>
            </a:xfrm>
            <a:custGeom>
              <a:avLst/>
              <a:gdLst>
                <a:gd name="connsiteX0" fmla="*/ 2011776 w 5614512"/>
                <a:gd name="connsiteY0" fmla="*/ 0 h 1743629"/>
                <a:gd name="connsiteX1" fmla="*/ 5614512 w 5614512"/>
                <a:gd name="connsiteY1" fmla="*/ 0 h 1743629"/>
                <a:gd name="connsiteX2" fmla="*/ 5614512 w 5614512"/>
                <a:gd name="connsiteY2" fmla="*/ 1350445 h 1743629"/>
                <a:gd name="connsiteX3" fmla="*/ 2011776 w 5614512"/>
                <a:gd name="connsiteY3" fmla="*/ 1350445 h 1743629"/>
                <a:gd name="connsiteX4" fmla="*/ 1048974 w 5614512"/>
                <a:gd name="connsiteY4" fmla="*/ 1359669 h 1743629"/>
                <a:gd name="connsiteX5" fmla="*/ 383951 w 5614512"/>
                <a:gd name="connsiteY5" fmla="*/ 1743629 h 1743629"/>
                <a:gd name="connsiteX6" fmla="*/ 0 w 5614512"/>
                <a:gd name="connsiteY6" fmla="*/ 1078591 h 1743629"/>
                <a:gd name="connsiteX7" fmla="*/ 665023 w 5614512"/>
                <a:gd name="connsiteY7" fmla="*/ 694631 h 174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4512" h="1743629">
                  <a:moveTo>
                    <a:pt x="2011776" y="0"/>
                  </a:moveTo>
                  <a:lnTo>
                    <a:pt x="5614512" y="0"/>
                  </a:lnTo>
                  <a:lnTo>
                    <a:pt x="5614512" y="1350445"/>
                  </a:lnTo>
                  <a:lnTo>
                    <a:pt x="2011776" y="1350445"/>
                  </a:lnTo>
                  <a:lnTo>
                    <a:pt x="1048974" y="1359669"/>
                  </a:lnTo>
                  <a:lnTo>
                    <a:pt x="383951" y="1743629"/>
                  </a:lnTo>
                  <a:lnTo>
                    <a:pt x="0" y="1078591"/>
                  </a:lnTo>
                  <a:lnTo>
                    <a:pt x="665023" y="694631"/>
                  </a:lnTo>
                  <a:close/>
                </a:path>
              </a:pathLst>
            </a:custGeom>
            <a:solidFill>
              <a:srgbClr val="A61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934E450D-B90D-4E69-AA57-7666DD799944}"/>
                </a:ext>
              </a:extLst>
            </p:cNvPr>
            <p:cNvSpPr/>
            <p:nvPr/>
          </p:nvSpPr>
          <p:spPr>
            <a:xfrm>
              <a:off x="0" y="902536"/>
              <a:ext cx="3603647" cy="5394959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xmlns="" id="{7AF8542C-C7BD-4CE4-9AF1-9023AD23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308" y="2785399"/>
              <a:ext cx="3058612" cy="1700977"/>
            </a:xfrm>
            <a:custGeom>
              <a:avLst/>
              <a:gdLst>
                <a:gd name="T0" fmla="*/ 0 w 1249"/>
                <a:gd name="T1" fmla="*/ 539 h 1079"/>
                <a:gd name="T2" fmla="*/ 309 w 1249"/>
                <a:gd name="T3" fmla="*/ 0 h 1079"/>
                <a:gd name="T4" fmla="*/ 941 w 1249"/>
                <a:gd name="T5" fmla="*/ 0 h 1079"/>
                <a:gd name="T6" fmla="*/ 1249 w 1249"/>
                <a:gd name="T7" fmla="*/ 539 h 1079"/>
                <a:gd name="T8" fmla="*/ 941 w 1249"/>
                <a:gd name="T9" fmla="*/ 1079 h 1079"/>
                <a:gd name="T10" fmla="*/ 309 w 1249"/>
                <a:gd name="T11" fmla="*/ 1079 h 1079"/>
                <a:gd name="T12" fmla="*/ 0 w 1249"/>
                <a:gd name="T13" fmla="*/ 539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0" y="539"/>
                  </a:moveTo>
                  <a:lnTo>
                    <a:pt x="309" y="0"/>
                  </a:lnTo>
                  <a:lnTo>
                    <a:pt x="941" y="0"/>
                  </a:lnTo>
                  <a:lnTo>
                    <a:pt x="1249" y="539"/>
                  </a:lnTo>
                  <a:lnTo>
                    <a:pt x="941" y="1079"/>
                  </a:lnTo>
                  <a:lnTo>
                    <a:pt x="309" y="1079"/>
                  </a:lnTo>
                  <a:lnTo>
                    <a:pt x="0" y="539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 w="180975">
              <a:solidFill>
                <a:schemeClr val="bg2">
                  <a:lumMod val="9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r>
                <a:rPr lang="ru-RU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65 млн.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ADA77F48-0E55-423B-AC35-BD9B78D608B3}"/>
                </a:ext>
              </a:extLst>
            </p:cNvPr>
            <p:cNvSpPr/>
            <p:nvPr/>
          </p:nvSpPr>
          <p:spPr>
            <a:xfrm>
              <a:off x="8588353" y="903767"/>
              <a:ext cx="3603647" cy="5394959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grpSp>
          <p:nvGrpSpPr>
            <p:cNvPr id="3" name="Group 48">
              <a:extLst>
                <a:ext uri="{FF2B5EF4-FFF2-40B4-BE49-F238E27FC236}">
                  <a16:creationId xmlns:a16="http://schemas.microsoft.com/office/drawing/2014/main" xmlns="" id="{C0AAB0A0-87AA-4A2F-823F-5C6CC94EBB19}"/>
                </a:ext>
              </a:extLst>
            </p:cNvPr>
            <p:cNvGrpSpPr/>
            <p:nvPr/>
          </p:nvGrpSpPr>
          <p:grpSpPr>
            <a:xfrm>
              <a:off x="9028472" y="1244375"/>
              <a:ext cx="2937088" cy="797344"/>
              <a:chOff x="9020677" y="2942149"/>
              <a:chExt cx="2937088" cy="79734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78FD1221-761F-4A6D-AEDC-80B6B0E390D7}"/>
                  </a:ext>
                </a:extLst>
              </p:cNvPr>
              <p:cNvSpPr txBox="1"/>
              <p:nvPr/>
            </p:nvSpPr>
            <p:spPr>
              <a:xfrm>
                <a:off x="9020677" y="2942149"/>
                <a:ext cx="2937088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>
                  <a:defRPr/>
                </a:pP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&gt;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14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4F9610EF-F102-42B0-934A-F90B72DD638F}"/>
                  </a:ext>
                </a:extLst>
              </p:cNvPr>
              <p:cNvSpPr txBox="1"/>
              <p:nvPr/>
            </p:nvSpPr>
            <p:spPr>
              <a:xfrm>
                <a:off x="9020677" y="3249059"/>
                <a:ext cx="2937088" cy="49043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4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ОБРАЗОВАНИЯ ЩИТОВИДНОЙ ЖЕЛЕЗЫ</a:t>
                </a:r>
                <a:endParaRPr lang="en-US" sz="14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grpSp>
          <p:nvGrpSpPr>
            <p:cNvPr id="4" name="Group 54">
              <a:extLst>
                <a:ext uri="{FF2B5EF4-FFF2-40B4-BE49-F238E27FC236}">
                  <a16:creationId xmlns:a16="http://schemas.microsoft.com/office/drawing/2014/main" xmlns="" id="{E9B59799-0FC0-4CD4-B3F8-775A4D06882D}"/>
                </a:ext>
              </a:extLst>
            </p:cNvPr>
            <p:cNvGrpSpPr/>
            <p:nvPr/>
          </p:nvGrpSpPr>
          <p:grpSpPr>
            <a:xfrm>
              <a:off x="575928" y="2602438"/>
              <a:ext cx="2718951" cy="596623"/>
              <a:chOff x="568133" y="1628169"/>
              <a:chExt cx="2718951" cy="596623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653A05A-0505-4AC4-9ACB-D01B7E5E4692}"/>
                  </a:ext>
                </a:extLst>
              </p:cNvPr>
              <p:cNvSpPr txBox="1"/>
              <p:nvPr/>
            </p:nvSpPr>
            <p:spPr>
              <a:xfrm>
                <a:off x="622548" y="1628169"/>
                <a:ext cx="2664536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>
                  <a:defRPr/>
                </a:pP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&gt;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33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53B8C618-8A22-4DED-8A68-54EF3A554BB4}"/>
                  </a:ext>
                </a:extLst>
              </p:cNvPr>
              <p:cNvSpPr txBox="1"/>
              <p:nvPr/>
            </p:nvSpPr>
            <p:spPr>
              <a:xfrm>
                <a:off x="568133" y="1907452"/>
                <a:ext cx="2718951" cy="31734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ОЖИРЕНИЕ</a:t>
                </a:r>
                <a:endParaRPr lang="en-US" sz="16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xmlns="" id="{4D64D522-071C-426B-9F35-A89617A04577}"/>
                </a:ext>
              </a:extLst>
            </p:cNvPr>
            <p:cNvGrpSpPr/>
            <p:nvPr/>
          </p:nvGrpSpPr>
          <p:grpSpPr>
            <a:xfrm>
              <a:off x="8577385" y="3834682"/>
              <a:ext cx="3377207" cy="856953"/>
              <a:chOff x="8569590" y="1514474"/>
              <a:chExt cx="3377207" cy="85695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E24A8833-2C6A-4B71-9BE1-FF456D9555A6}"/>
                  </a:ext>
                </a:extLst>
              </p:cNvPr>
              <p:cNvSpPr txBox="1"/>
              <p:nvPr/>
            </p:nvSpPr>
            <p:spPr>
              <a:xfrm>
                <a:off x="8998791" y="1514474"/>
                <a:ext cx="2937089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>
                  <a:defRPr/>
                </a:pP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&gt;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4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F7584D40-5868-4D33-B370-BD6444C259FC}"/>
                  </a:ext>
                </a:extLst>
              </p:cNvPr>
              <p:cNvSpPr txBox="1"/>
              <p:nvPr/>
            </p:nvSpPr>
            <p:spPr>
              <a:xfrm>
                <a:off x="8569590" y="1823295"/>
                <a:ext cx="3377207" cy="54813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ОБРАЗОВАНИЯ </a:t>
                </a:r>
                <a:r>
                  <a:rPr lang="ru-RU" sz="14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ОКОЛОЩИТОВИДНЫХ</a:t>
                </a: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ЖЕЛЕЗ</a:t>
                </a:r>
                <a:endParaRPr lang="en-US" sz="16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grpSp>
          <p:nvGrpSpPr>
            <p:cNvPr id="7" name="Group 63">
              <a:extLst>
                <a:ext uri="{FF2B5EF4-FFF2-40B4-BE49-F238E27FC236}">
                  <a16:creationId xmlns:a16="http://schemas.microsoft.com/office/drawing/2014/main" xmlns="" id="{36DC6E07-470B-4594-93AE-ED6B7B801192}"/>
                </a:ext>
              </a:extLst>
            </p:cNvPr>
            <p:cNvGrpSpPr/>
            <p:nvPr/>
          </p:nvGrpSpPr>
          <p:grpSpPr>
            <a:xfrm>
              <a:off x="327320" y="3987175"/>
              <a:ext cx="2937088" cy="661020"/>
              <a:chOff x="-8246130" y="4358845"/>
              <a:chExt cx="2937088" cy="66102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AD70BE19-5A2A-40E9-9365-05F9F71EC94D}"/>
                  </a:ext>
                </a:extLst>
              </p:cNvPr>
              <p:cNvSpPr txBox="1"/>
              <p:nvPr/>
            </p:nvSpPr>
            <p:spPr>
              <a:xfrm>
                <a:off x="-8246130" y="4358845"/>
                <a:ext cx="2937088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>
                  <a:defRPr/>
                </a:pP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&gt;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14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03DE28FA-2980-4424-BB6A-3771CBED0F6B}"/>
                  </a:ext>
                </a:extLst>
              </p:cNvPr>
              <p:cNvSpPr txBox="1"/>
              <p:nvPr/>
            </p:nvSpPr>
            <p:spPr>
              <a:xfrm>
                <a:off x="-8238336" y="4702525"/>
                <a:ext cx="2929294" cy="31734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ОСТЕОПОРОЗ</a:t>
                </a:r>
                <a:endParaRPr lang="en-US" sz="16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grpSp>
          <p:nvGrpSpPr>
            <p:cNvPr id="8" name="Group 66">
              <a:extLst>
                <a:ext uri="{FF2B5EF4-FFF2-40B4-BE49-F238E27FC236}">
                  <a16:creationId xmlns:a16="http://schemas.microsoft.com/office/drawing/2014/main" xmlns="" id="{311D1EE4-FC9B-4F86-8DC7-6A3D377AE760}"/>
                </a:ext>
              </a:extLst>
            </p:cNvPr>
            <p:cNvGrpSpPr/>
            <p:nvPr/>
          </p:nvGrpSpPr>
          <p:grpSpPr>
            <a:xfrm>
              <a:off x="349996" y="5318513"/>
              <a:ext cx="2937088" cy="661018"/>
              <a:chOff x="-8223454" y="4344244"/>
              <a:chExt cx="2937088" cy="66101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9ACA6315-8D20-49CD-9ECD-72E8E504D3BA}"/>
                  </a:ext>
                </a:extLst>
              </p:cNvPr>
              <p:cNvSpPr txBox="1"/>
              <p:nvPr/>
            </p:nvSpPr>
            <p:spPr>
              <a:xfrm>
                <a:off x="-8223454" y="4344244"/>
                <a:ext cx="2937088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/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&gt;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20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B41FB893-39B6-4946-A79A-C4624C3DA42E}"/>
                  </a:ext>
                </a:extLst>
              </p:cNvPr>
              <p:cNvSpPr txBox="1"/>
              <p:nvPr/>
            </p:nvSpPr>
            <p:spPr>
              <a:xfrm>
                <a:off x="-8215660" y="4687922"/>
                <a:ext cx="2929294" cy="31734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ОСТЕОПЕНИЯ</a:t>
                </a:r>
                <a:endParaRPr lang="en-US" sz="16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grpSp>
          <p:nvGrpSpPr>
            <p:cNvPr id="9" name="Group 69">
              <a:extLst>
                <a:ext uri="{FF2B5EF4-FFF2-40B4-BE49-F238E27FC236}">
                  <a16:creationId xmlns:a16="http://schemas.microsoft.com/office/drawing/2014/main" xmlns="" id="{3062DEBB-4456-453B-906C-5969C5B91704}"/>
                </a:ext>
              </a:extLst>
            </p:cNvPr>
            <p:cNvGrpSpPr/>
            <p:nvPr/>
          </p:nvGrpSpPr>
          <p:grpSpPr>
            <a:xfrm>
              <a:off x="9032348" y="5234452"/>
              <a:ext cx="2937088" cy="516796"/>
              <a:chOff x="458898" y="2914244"/>
              <a:chExt cx="2937088" cy="516796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816A08EF-E0A7-4C31-A6B4-44FC27347461}"/>
                  </a:ext>
                </a:extLst>
              </p:cNvPr>
              <p:cNvSpPr txBox="1"/>
              <p:nvPr/>
            </p:nvSpPr>
            <p:spPr>
              <a:xfrm>
                <a:off x="458898" y="2914244"/>
                <a:ext cx="2937088" cy="34618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 defTabSz="685800"/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&gt;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1,5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ru-RU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млн. человек</a:t>
                </a:r>
                <a:r>
                  <a:rPr lang="en-US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9F30868A-62F2-4233-AA7A-4220E2DAB4D4}"/>
                  </a:ext>
                </a:extLst>
              </p:cNvPr>
              <p:cNvSpPr txBox="1"/>
              <p:nvPr/>
            </p:nvSpPr>
            <p:spPr>
              <a:xfrm>
                <a:off x="466918" y="3113700"/>
                <a:ext cx="2893319" cy="31734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r" defTabSz="685800">
                  <a:defRPr/>
                </a:pPr>
                <a:r>
                  <a:rPr lang="ru-RU" sz="14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ОПУХОЛИ</a:t>
                </a:r>
                <a:r>
                  <a:rPr lang="ru-RU" sz="16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ru-RU" sz="1400" b="1" noProof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НАДПОЧЕЧНИКОВ</a:t>
                </a:r>
                <a:endParaRPr lang="en-US" sz="1600" b="1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sp>
          <p:nvSpPr>
            <p:cNvPr id="75" name="Полилиния: фигура 31">
              <a:extLst>
                <a:ext uri="{FF2B5EF4-FFF2-40B4-BE49-F238E27FC236}">
                  <a16:creationId xmlns:a16="http://schemas.microsoft.com/office/drawing/2014/main" xmlns="" id="{267C8646-3EAA-0341-B8F4-6A8B899EBE1A}"/>
                </a:ext>
              </a:extLst>
            </p:cNvPr>
            <p:cNvSpPr>
              <a:spLocks/>
            </p:cNvSpPr>
            <p:nvPr/>
          </p:nvSpPr>
          <p:spPr bwMode="auto">
            <a:xfrm rot="2977353">
              <a:off x="5472881" y="4865304"/>
              <a:ext cx="946197" cy="1435478"/>
            </a:xfrm>
            <a:custGeom>
              <a:avLst/>
              <a:gdLst/>
              <a:ahLst/>
              <a:cxnLst/>
              <a:rect l="0" t="0" r="r" b="b"/>
              <a:pathLst>
                <a:path w="383742" h="863421">
                  <a:moveTo>
                    <a:pt x="193716" y="5535"/>
                  </a:moveTo>
                  <a:lnTo>
                    <a:pt x="184861" y="15128"/>
                  </a:lnTo>
                  <a:cubicBezTo>
                    <a:pt x="184861" y="15128"/>
                    <a:pt x="121396" y="80069"/>
                    <a:pt x="90401" y="173053"/>
                  </a:cubicBezTo>
                  <a:cubicBezTo>
                    <a:pt x="80069" y="202572"/>
                    <a:pt x="74166" y="236518"/>
                    <a:pt x="74166" y="272679"/>
                  </a:cubicBezTo>
                  <a:cubicBezTo>
                    <a:pt x="74166" y="316957"/>
                    <a:pt x="79331" y="384850"/>
                    <a:pt x="85235" y="447577"/>
                  </a:cubicBezTo>
                  <a:lnTo>
                    <a:pt x="5535" y="526539"/>
                  </a:lnTo>
                  <a:lnTo>
                    <a:pt x="16604" y="647566"/>
                  </a:lnTo>
                  <a:lnTo>
                    <a:pt x="99994" y="597384"/>
                  </a:lnTo>
                  <a:cubicBezTo>
                    <a:pt x="99994" y="598122"/>
                    <a:pt x="100733" y="604026"/>
                    <a:pt x="100733" y="604026"/>
                  </a:cubicBezTo>
                  <a:lnTo>
                    <a:pt x="100733" y="606240"/>
                  </a:lnTo>
                  <a:lnTo>
                    <a:pt x="101470" y="608453"/>
                  </a:lnTo>
                  <a:cubicBezTo>
                    <a:pt x="101470" y="608453"/>
                    <a:pt x="103684" y="612143"/>
                    <a:pt x="106636" y="615095"/>
                  </a:cubicBezTo>
                  <a:cubicBezTo>
                    <a:pt x="108112" y="615833"/>
                    <a:pt x="109588" y="617309"/>
                    <a:pt x="111064" y="618047"/>
                  </a:cubicBezTo>
                  <a:lnTo>
                    <a:pt x="123609" y="668967"/>
                  </a:lnTo>
                  <a:cubicBezTo>
                    <a:pt x="123609" y="668967"/>
                    <a:pt x="124347" y="671181"/>
                    <a:pt x="125085" y="672657"/>
                  </a:cubicBezTo>
                  <a:cubicBezTo>
                    <a:pt x="125823" y="674133"/>
                    <a:pt x="127299" y="674870"/>
                    <a:pt x="128037" y="676346"/>
                  </a:cubicBezTo>
                  <a:cubicBezTo>
                    <a:pt x="130989" y="678560"/>
                    <a:pt x="133941" y="680775"/>
                    <a:pt x="139107" y="682988"/>
                  </a:cubicBezTo>
                  <a:cubicBezTo>
                    <a:pt x="148700" y="686678"/>
                    <a:pt x="164198" y="689630"/>
                    <a:pt x="191502" y="689630"/>
                  </a:cubicBezTo>
                  <a:cubicBezTo>
                    <a:pt x="218807" y="689630"/>
                    <a:pt x="234304" y="687416"/>
                    <a:pt x="243898" y="682988"/>
                  </a:cubicBezTo>
                  <a:cubicBezTo>
                    <a:pt x="249064" y="680775"/>
                    <a:pt x="252016" y="678560"/>
                    <a:pt x="254967" y="676346"/>
                  </a:cubicBezTo>
                  <a:cubicBezTo>
                    <a:pt x="256443" y="674870"/>
                    <a:pt x="257181" y="674133"/>
                    <a:pt x="257919" y="672657"/>
                  </a:cubicBezTo>
                  <a:cubicBezTo>
                    <a:pt x="258657" y="671181"/>
                    <a:pt x="259395" y="668967"/>
                    <a:pt x="259395" y="668967"/>
                  </a:cubicBezTo>
                  <a:lnTo>
                    <a:pt x="272679" y="618047"/>
                  </a:lnTo>
                  <a:cubicBezTo>
                    <a:pt x="274155" y="617309"/>
                    <a:pt x="275630" y="615833"/>
                    <a:pt x="277106" y="615095"/>
                  </a:cubicBezTo>
                  <a:cubicBezTo>
                    <a:pt x="280058" y="612143"/>
                    <a:pt x="282272" y="608453"/>
                    <a:pt x="282272" y="608453"/>
                  </a:cubicBezTo>
                  <a:lnTo>
                    <a:pt x="283010" y="606240"/>
                  </a:lnTo>
                  <a:lnTo>
                    <a:pt x="283010" y="604026"/>
                  </a:lnTo>
                  <a:cubicBezTo>
                    <a:pt x="283010" y="604026"/>
                    <a:pt x="283748" y="598860"/>
                    <a:pt x="283748" y="597384"/>
                  </a:cubicBezTo>
                  <a:lnTo>
                    <a:pt x="366401" y="646828"/>
                  </a:lnTo>
                  <a:lnTo>
                    <a:pt x="378208" y="525802"/>
                  </a:lnTo>
                  <a:lnTo>
                    <a:pt x="299245" y="446839"/>
                  </a:lnTo>
                  <a:cubicBezTo>
                    <a:pt x="305149" y="383374"/>
                    <a:pt x="310315" y="315481"/>
                    <a:pt x="310315" y="271941"/>
                  </a:cubicBezTo>
                  <a:cubicBezTo>
                    <a:pt x="310315" y="235780"/>
                    <a:pt x="303673" y="202572"/>
                    <a:pt x="293342" y="173053"/>
                  </a:cubicBezTo>
                  <a:cubicBezTo>
                    <a:pt x="262347" y="80807"/>
                    <a:pt x="198882" y="15128"/>
                    <a:pt x="198882" y="15128"/>
                  </a:cubicBezTo>
                  <a:lnTo>
                    <a:pt x="193716" y="5535"/>
                  </a:lnTo>
                  <a:close/>
                  <a:moveTo>
                    <a:pt x="193716" y="43171"/>
                  </a:moveTo>
                  <a:cubicBezTo>
                    <a:pt x="206262" y="57192"/>
                    <a:pt x="248326" y="106636"/>
                    <a:pt x="273417" y="181171"/>
                  </a:cubicBezTo>
                  <a:cubicBezTo>
                    <a:pt x="283010" y="209214"/>
                    <a:pt x="288914" y="239470"/>
                    <a:pt x="288914" y="272679"/>
                  </a:cubicBezTo>
                  <a:cubicBezTo>
                    <a:pt x="288914" y="315481"/>
                    <a:pt x="283748" y="384850"/>
                    <a:pt x="277106" y="448315"/>
                  </a:cubicBezTo>
                  <a:cubicBezTo>
                    <a:pt x="277106" y="449791"/>
                    <a:pt x="277106" y="450529"/>
                    <a:pt x="277106" y="452005"/>
                  </a:cubicBezTo>
                  <a:cubicBezTo>
                    <a:pt x="270465" y="526539"/>
                    <a:pt x="262347" y="592956"/>
                    <a:pt x="262347" y="597384"/>
                  </a:cubicBezTo>
                  <a:cubicBezTo>
                    <a:pt x="260871" y="598122"/>
                    <a:pt x="259395" y="599598"/>
                    <a:pt x="255706" y="601812"/>
                  </a:cubicBezTo>
                  <a:cubicBezTo>
                    <a:pt x="246850" y="605502"/>
                    <a:pt x="228401" y="609929"/>
                    <a:pt x="194454" y="609929"/>
                  </a:cubicBezTo>
                  <a:cubicBezTo>
                    <a:pt x="160508" y="609929"/>
                    <a:pt x="141321" y="605502"/>
                    <a:pt x="132465" y="601812"/>
                  </a:cubicBezTo>
                  <a:cubicBezTo>
                    <a:pt x="128775" y="600336"/>
                    <a:pt x="126561" y="598860"/>
                    <a:pt x="125823" y="597384"/>
                  </a:cubicBezTo>
                  <a:cubicBezTo>
                    <a:pt x="125085" y="592956"/>
                    <a:pt x="117706" y="528015"/>
                    <a:pt x="111064" y="453480"/>
                  </a:cubicBezTo>
                  <a:cubicBezTo>
                    <a:pt x="111064" y="452005"/>
                    <a:pt x="111064" y="450529"/>
                    <a:pt x="110326" y="448315"/>
                  </a:cubicBezTo>
                  <a:cubicBezTo>
                    <a:pt x="104422" y="384850"/>
                    <a:pt x="99257" y="316219"/>
                    <a:pt x="99257" y="272679"/>
                  </a:cubicBezTo>
                  <a:cubicBezTo>
                    <a:pt x="99257" y="239470"/>
                    <a:pt x="105160" y="209214"/>
                    <a:pt x="114754" y="181171"/>
                  </a:cubicBezTo>
                  <a:cubicBezTo>
                    <a:pt x="139107" y="106636"/>
                    <a:pt x="181171" y="57192"/>
                    <a:pt x="193716" y="43171"/>
                  </a:cubicBezTo>
                  <a:close/>
                  <a:moveTo>
                    <a:pt x="150176" y="224711"/>
                  </a:moveTo>
                  <a:cubicBezTo>
                    <a:pt x="125823" y="249064"/>
                    <a:pt x="125823" y="288176"/>
                    <a:pt x="150176" y="311791"/>
                  </a:cubicBezTo>
                  <a:cubicBezTo>
                    <a:pt x="174529" y="336144"/>
                    <a:pt x="213641" y="336144"/>
                    <a:pt x="237256" y="311791"/>
                  </a:cubicBezTo>
                  <a:cubicBezTo>
                    <a:pt x="261609" y="287438"/>
                    <a:pt x="261609" y="248326"/>
                    <a:pt x="237256" y="224711"/>
                  </a:cubicBezTo>
                  <a:cubicBezTo>
                    <a:pt x="213641" y="200358"/>
                    <a:pt x="173791" y="200358"/>
                    <a:pt x="150176" y="224711"/>
                  </a:cubicBezTo>
                  <a:close/>
                  <a:moveTo>
                    <a:pt x="167150" y="242422"/>
                  </a:moveTo>
                  <a:cubicBezTo>
                    <a:pt x="181909" y="227663"/>
                    <a:pt x="204786" y="227663"/>
                    <a:pt x="219545" y="242422"/>
                  </a:cubicBezTo>
                  <a:cubicBezTo>
                    <a:pt x="234304" y="257181"/>
                    <a:pt x="234304" y="280058"/>
                    <a:pt x="219545" y="294818"/>
                  </a:cubicBezTo>
                  <a:cubicBezTo>
                    <a:pt x="204786" y="309577"/>
                    <a:pt x="181909" y="309577"/>
                    <a:pt x="167150" y="294818"/>
                  </a:cubicBezTo>
                  <a:cubicBezTo>
                    <a:pt x="152390" y="280058"/>
                    <a:pt x="153128" y="256444"/>
                    <a:pt x="167150" y="242422"/>
                  </a:cubicBezTo>
                  <a:close/>
                  <a:moveTo>
                    <a:pt x="31364" y="535395"/>
                  </a:moveTo>
                  <a:lnTo>
                    <a:pt x="87449" y="479309"/>
                  </a:lnTo>
                  <a:cubicBezTo>
                    <a:pt x="91139" y="516208"/>
                    <a:pt x="94829" y="547941"/>
                    <a:pt x="97043" y="570817"/>
                  </a:cubicBezTo>
                  <a:lnTo>
                    <a:pt x="37267" y="606240"/>
                  </a:lnTo>
                  <a:lnTo>
                    <a:pt x="31364" y="535395"/>
                  </a:lnTo>
                  <a:close/>
                  <a:moveTo>
                    <a:pt x="140583" y="629117"/>
                  </a:moveTo>
                  <a:cubicBezTo>
                    <a:pt x="153866" y="632068"/>
                    <a:pt x="170101" y="634282"/>
                    <a:pt x="193716" y="634282"/>
                  </a:cubicBezTo>
                  <a:cubicBezTo>
                    <a:pt x="217331" y="634282"/>
                    <a:pt x="234304" y="632068"/>
                    <a:pt x="246850" y="629117"/>
                  </a:cubicBezTo>
                  <a:lnTo>
                    <a:pt x="239470" y="659373"/>
                  </a:lnTo>
                  <a:cubicBezTo>
                    <a:pt x="239470" y="659373"/>
                    <a:pt x="239470" y="659373"/>
                    <a:pt x="237256" y="660111"/>
                  </a:cubicBezTo>
                  <a:cubicBezTo>
                    <a:pt x="232091" y="662325"/>
                    <a:pt x="219545" y="665277"/>
                    <a:pt x="193716" y="665277"/>
                  </a:cubicBezTo>
                  <a:cubicBezTo>
                    <a:pt x="167887" y="665277"/>
                    <a:pt x="155342" y="662325"/>
                    <a:pt x="150176" y="660111"/>
                  </a:cubicBezTo>
                  <a:cubicBezTo>
                    <a:pt x="148700" y="659373"/>
                    <a:pt x="148700" y="659373"/>
                    <a:pt x="147962" y="659373"/>
                  </a:cubicBezTo>
                  <a:lnTo>
                    <a:pt x="140583" y="629117"/>
                  </a:lnTo>
                  <a:close/>
                  <a:moveTo>
                    <a:pt x="299984" y="479309"/>
                  </a:moveTo>
                  <a:lnTo>
                    <a:pt x="356069" y="535395"/>
                  </a:lnTo>
                  <a:lnTo>
                    <a:pt x="349427" y="606240"/>
                  </a:lnTo>
                  <a:lnTo>
                    <a:pt x="290390" y="570817"/>
                  </a:lnTo>
                  <a:cubicBezTo>
                    <a:pt x="292604" y="547941"/>
                    <a:pt x="296294" y="516946"/>
                    <a:pt x="299984" y="479309"/>
                  </a:cubicBezTo>
                  <a:close/>
                  <a:moveTo>
                    <a:pt x="146486" y="703651"/>
                  </a:moveTo>
                  <a:cubicBezTo>
                    <a:pt x="143535" y="728742"/>
                    <a:pt x="131727" y="743502"/>
                    <a:pt x="131727" y="766378"/>
                  </a:cubicBezTo>
                  <a:cubicBezTo>
                    <a:pt x="131727" y="778186"/>
                    <a:pt x="135417" y="790731"/>
                    <a:pt x="143535" y="804015"/>
                  </a:cubicBezTo>
                  <a:cubicBezTo>
                    <a:pt x="151652" y="818036"/>
                    <a:pt x="164935" y="833533"/>
                    <a:pt x="184861" y="853458"/>
                  </a:cubicBezTo>
                  <a:lnTo>
                    <a:pt x="193716" y="862314"/>
                  </a:lnTo>
                  <a:lnTo>
                    <a:pt x="202572" y="853458"/>
                  </a:lnTo>
                  <a:cubicBezTo>
                    <a:pt x="242422" y="813609"/>
                    <a:pt x="255706" y="787041"/>
                    <a:pt x="255706" y="763426"/>
                  </a:cubicBezTo>
                  <a:cubicBezTo>
                    <a:pt x="255706" y="739812"/>
                    <a:pt x="243898" y="724314"/>
                    <a:pt x="240946" y="703651"/>
                  </a:cubicBezTo>
                  <a:lnTo>
                    <a:pt x="216593" y="707341"/>
                  </a:lnTo>
                  <a:cubicBezTo>
                    <a:pt x="221021" y="733908"/>
                    <a:pt x="230615" y="749405"/>
                    <a:pt x="231352" y="764165"/>
                  </a:cubicBezTo>
                  <a:cubicBezTo>
                    <a:pt x="231352" y="776710"/>
                    <a:pt x="221759" y="795897"/>
                    <a:pt x="194454" y="826154"/>
                  </a:cubicBezTo>
                  <a:cubicBezTo>
                    <a:pt x="181909" y="812870"/>
                    <a:pt x="170839" y="800325"/>
                    <a:pt x="165674" y="791470"/>
                  </a:cubicBezTo>
                  <a:cubicBezTo>
                    <a:pt x="159032" y="780400"/>
                    <a:pt x="157556" y="773758"/>
                    <a:pt x="157556" y="767116"/>
                  </a:cubicBezTo>
                  <a:cubicBezTo>
                    <a:pt x="157556" y="753833"/>
                    <a:pt x="167887" y="737598"/>
                    <a:pt x="171577" y="707341"/>
                  </a:cubicBezTo>
                  <a:lnTo>
                    <a:pt x="146486" y="703651"/>
                  </a:lnTo>
                  <a:close/>
                  <a:moveTo>
                    <a:pt x="238732" y="661587"/>
                  </a:moveTo>
                  <a:lnTo>
                    <a:pt x="238732" y="663063"/>
                  </a:lnTo>
                  <a:cubicBezTo>
                    <a:pt x="237994" y="662325"/>
                    <a:pt x="238732" y="662325"/>
                    <a:pt x="238732" y="661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rtlCol="0" anchor="ctr"/>
            <a:lstStyle/>
            <a:p>
              <a:pPr defTabSz="685800"/>
              <a:endParaRPr lang="ru-RU" sz="1350" dirty="0">
                <a:latin typeface="Calibri"/>
              </a:endParaRPr>
            </a:p>
          </p:txBody>
        </p: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BC164F5B-9C28-9641-A93A-43BD23265A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676" y="661420"/>
            <a:ext cx="12192000" cy="2685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8E09F3F-F392-4D5C-A262-646FC4F1D6F1}"/>
              </a:ext>
            </a:extLst>
          </p:cNvPr>
          <p:cNvSpPr txBox="1"/>
          <p:nvPr/>
        </p:nvSpPr>
        <p:spPr>
          <a:xfrm>
            <a:off x="463660" y="1412724"/>
            <a:ext cx="2882899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defTabSz="685800">
              <a:defRPr/>
            </a:pPr>
            <a:r>
              <a:rPr lang="en-US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&gt; </a:t>
            </a:r>
            <a:r>
              <a:rPr lang="ru-RU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</a:t>
            </a:r>
            <a:r>
              <a:rPr lang="en-US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млн. человек</a:t>
            </a:r>
            <a:r>
              <a:rPr lang="en-US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57E129E-2612-476E-9F68-31A30D84B43C}"/>
              </a:ext>
            </a:extLst>
          </p:cNvPr>
          <p:cNvSpPr txBox="1"/>
          <p:nvPr/>
        </p:nvSpPr>
        <p:spPr>
          <a:xfrm>
            <a:off x="838178" y="1779376"/>
            <a:ext cx="2500732" cy="33855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defTabSz="685800">
              <a:defRPr/>
            </a:pPr>
            <a:r>
              <a:rPr lang="ru-RU" sz="16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САХАРНЫЙ ДИАБЕТ</a:t>
            </a:r>
            <a:endParaRPr lang="en-US" sz="1600" b="1" noProof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E5FE5B3E-07CF-4EE1-8BD4-C67D43DA9E2D}"/>
              </a:ext>
            </a:extLst>
          </p:cNvPr>
          <p:cNvSpPr txBox="1"/>
          <p:nvPr/>
        </p:nvSpPr>
        <p:spPr>
          <a:xfrm>
            <a:off x="8670023" y="2690539"/>
            <a:ext cx="3217343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defTabSz="685800">
              <a:defRPr/>
            </a:pPr>
            <a:r>
              <a:rPr lang="en-US" sz="16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ru-RU" sz="16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700 тыс. человек</a:t>
            </a:r>
            <a:endParaRPr lang="en-US" sz="1600" b="1" noProof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defTabSz="685800">
              <a:defRPr/>
            </a:pPr>
            <a:r>
              <a:rPr lang="ru-RU" sz="12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ВТОРАЯ ПО РАСРОСТРАНЕННОСТИ ОНКОПАТОЛОГИЯ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744C66F-5B2E-40C5-867E-551A6C128D26}"/>
              </a:ext>
            </a:extLst>
          </p:cNvPr>
          <p:cNvSpPr txBox="1"/>
          <p:nvPr/>
        </p:nvSpPr>
        <p:spPr>
          <a:xfrm>
            <a:off x="8856898" y="3398427"/>
            <a:ext cx="3004175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defTabSz="685800">
              <a:defRPr/>
            </a:pPr>
            <a:r>
              <a:rPr lang="ru-RU" sz="1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РАК ЩИТОВИДНОЙ ЖЕЛЕЗЫ</a:t>
            </a:r>
            <a:r>
              <a:rPr lang="en-US" sz="1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1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6096000" y="1888785"/>
            <a:ext cx="5647765" cy="44761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Йододефицитные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заболевания– самая распространенная неинфекционная патология в мире</a:t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•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1,5 миллиарда жителей Земли имеют риск развития ЙДЗ</a:t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•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655 миллионов людей в мире имеют зоб</a:t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•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43 миллиона имеют нарушения функции мозга и умственную отсталость из-за дефицита йода в питании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6741B025-E249-7741-B052-94CFC56B0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r="5745"/>
          <a:stretch/>
        </p:blipFill>
        <p:spPr bwMode="auto">
          <a:xfrm>
            <a:off x="438618" y="2033660"/>
            <a:ext cx="5657383" cy="44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32613" y="5918556"/>
            <a:ext cx="5280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WHO, UNICEF and ICCIDD. Assessment of Iodine Deficiency Disorders and monitoring their elimination. WHO, WHO/Euro/NUT</a:t>
            </a:r>
            <a:r>
              <a:rPr lang="ru-RU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Geneva; 2001.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Изображение 3">
            <a:extLst>
              <a:ext uri="{FF2B5EF4-FFF2-40B4-BE49-F238E27FC236}">
                <a16:creationId xmlns:a16="http://schemas.microsoft.com/office/drawing/2014/main" xmlns="" id="{9288C1B0-D6F2-304E-BE34-7DCE8C2F5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8784"/>
            <a:ext cx="5647765" cy="447615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4">
            <a:extLst>
              <a:ext uri="{FF2B5EF4-FFF2-40B4-BE49-F238E27FC236}">
                <a16:creationId xmlns:a16="http://schemas.microsoft.com/office/drawing/2014/main" xmlns="" id="{65F1C8FB-F480-1A47-A40D-237149AB6A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20" y="4940888"/>
            <a:ext cx="3719116" cy="13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5141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FFF0D7"/>
                </a:solidFill>
              </a:rPr>
              <a:t>Постановление  Правительства Российской Федерации №1119</a:t>
            </a:r>
            <a:endParaRPr lang="ru-RU" sz="2400" b="1" dirty="0">
              <a:solidFill>
                <a:srgbClr val="FFF0D7"/>
              </a:solidFill>
            </a:endParaRPr>
          </a:p>
        </p:txBody>
      </p:sp>
      <p:pic>
        <p:nvPicPr>
          <p:cNvPr id="6" name="Picture 3" descr="приказ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42000"/>
          </a:blip>
          <a:srcRect/>
          <a:stretch>
            <a:fillRect/>
          </a:stretch>
        </p:blipFill>
        <p:spPr>
          <a:xfrm>
            <a:off x="581192" y="1873624"/>
            <a:ext cx="4471978" cy="4841524"/>
          </a:xfrm>
          <a:ln>
            <a:solidFill>
              <a:schemeClr val="tx1"/>
            </a:solidFill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764306" y="2266467"/>
            <a:ext cx="6092334" cy="15696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660033"/>
                </a:solidFill>
                <a:latin typeface="Times New Roman" pitchFamily="18" charset="0"/>
              </a:rPr>
              <a:t>	</a:t>
            </a:r>
            <a:r>
              <a:rPr lang="ru-RU" altLang="ru-RU" sz="2000" b="1" dirty="0" smtClean="0">
                <a:solidFill>
                  <a:srgbClr val="FF3300"/>
                </a:solidFill>
              </a:rPr>
              <a:t> </a:t>
            </a:r>
          </a:p>
          <a:p>
            <a:pPr eaLnBrk="1" hangingPunct="1"/>
            <a:r>
              <a:rPr lang="ru-RU" altLang="ru-RU" sz="2400" b="1" dirty="0" smtClean="0"/>
              <a:t>«</a:t>
            </a:r>
            <a:r>
              <a:rPr lang="ru-RU" altLang="ru-RU" sz="2400" b="1" dirty="0"/>
              <a:t>О мерах по профилактике заболеваний связанных с дефицитом йода» (1999г</a:t>
            </a:r>
            <a:r>
              <a:rPr lang="ru-RU" altLang="ru-RU" sz="2400" b="1" dirty="0" smtClean="0"/>
              <a:t>)</a:t>
            </a:r>
          </a:p>
          <a:p>
            <a:pPr eaLnBrk="1" hangingPunct="1"/>
            <a:endParaRPr lang="ru-RU" altLang="ru-RU" sz="24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37351" y="4556585"/>
            <a:ext cx="4978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20000"/>
              </a:spcBef>
            </a:pPr>
            <a:r>
              <a:rPr lang="ru-RU" altLang="ru-RU" sz="2000" b="1" i="1" dirty="0"/>
              <a:t>«…принять меры </a:t>
            </a:r>
            <a:r>
              <a:rPr lang="ru-RU" altLang="ru-RU" sz="2000" b="1" i="1" dirty="0">
                <a:solidFill>
                  <a:srgbClr val="FF0000"/>
                </a:solidFill>
              </a:rPr>
              <a:t>по насыщению рынка</a:t>
            </a:r>
            <a:r>
              <a:rPr lang="ru-RU" altLang="ru-RU" sz="2000" b="1" i="1" dirty="0"/>
              <a:t> продовольственных товаров поваренной пищевой </a:t>
            </a:r>
            <a:r>
              <a:rPr lang="ru-RU" altLang="ru-RU" sz="2000" b="1" i="1" dirty="0">
                <a:solidFill>
                  <a:srgbClr val="FF0000"/>
                </a:solidFill>
              </a:rPr>
              <a:t>йодированной солью</a:t>
            </a:r>
            <a:r>
              <a:rPr lang="ru-RU" altLang="ru-RU" sz="2000" b="1" i="1" dirty="0" smtClean="0"/>
              <a:t>…»</a:t>
            </a:r>
          </a:p>
          <a:p>
            <a:pPr algn="r" eaLnBrk="1" hangingPunct="1">
              <a:spcBef>
                <a:spcPct val="20000"/>
              </a:spcBef>
            </a:pPr>
            <a:endParaRPr lang="ru-RU" altLang="ru-RU" sz="2000" b="1" i="1" dirty="0" smtClean="0"/>
          </a:p>
          <a:p>
            <a:pPr algn="r" eaLnBrk="1" hangingPunct="1">
              <a:spcBef>
                <a:spcPct val="20000"/>
              </a:spcBef>
            </a:pPr>
            <a:r>
              <a:rPr lang="ru-RU" altLang="ru-RU" sz="2000" dirty="0" smtClean="0"/>
              <a:t>В.В.Путин</a:t>
            </a:r>
            <a:endParaRPr lang="ru-RU" alt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211" y="546277"/>
            <a:ext cx="112395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Дефицит йода </a:t>
            </a:r>
            <a:r>
              <a:rPr lang="ru-RU" sz="3200" dirty="0" smtClean="0">
                <a:solidFill>
                  <a:schemeClr val="bg1"/>
                </a:solidFill>
              </a:rPr>
              <a:t>в РФ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факты и решения (2000-2008г)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0459" y="2109794"/>
            <a:ext cx="8881872" cy="16430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Сохраняется йодный дефицит - медиана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йодурии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-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80,0мкг/л 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(норма - не менее 100мкг/л)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школьников с зобом –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(норма – не более 5%) </a:t>
            </a:r>
            <a:endParaRPr kumimoji="0" lang="ru-RU" alt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Йодная профилактика у беременных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проводится не в </a:t>
            </a:r>
            <a:r>
              <a:rPr lang="ru-RU" b="1" dirty="0" smtClean="0">
                <a:latin typeface="Times New Roman" pitchFamily="18" charset="0"/>
                <a:cs typeface="Times New Roman" panose="02020603050405020304" pitchFamily="18" charset="0"/>
              </a:rPr>
              <a:t>полном объеме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Йодированную соль потребляет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30%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населения (норма – 90%)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2332" y="980588"/>
            <a:ext cx="3024417" cy="324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10" y="4429837"/>
            <a:ext cx="11620581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eaLnBrk="0" hangingPunct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Главным Государственным санитарным врачом РФ утверждены нормы потребления  йода 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(Методические рекомендации 2.3.1.2432-08.)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В ГД РФ внесен  ряд законопроектов по профилактике ЙДЗ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Минздравом РФ инициированы  профилактические программы в 43 субъектах страны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Создан общественный координационный совет по профилактике ЙДЗ</a:t>
            </a:r>
            <a:endParaRPr lang="ru-RU" sz="24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flipH="1">
            <a:off x="5714997" y="3869131"/>
            <a:ext cx="666755" cy="4889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41CA73-A387-A840-8BB2-6D5010EBA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045" y="2344274"/>
            <a:ext cx="4337068" cy="64611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ru-RU" altLang="ru-RU" sz="1200" b="1">
                <a:solidFill>
                  <a:srgbClr val="000000"/>
                </a:solidFill>
              </a:rPr>
              <a:t>Динамика распространенности зоба у детей 8-10 лет по результатам УЗИ  Тюменской области </a:t>
            </a:r>
          </a:p>
          <a:p>
            <a:pPr algn="ctr" eaLnBrk="1" hangingPunct="1">
              <a:defRPr/>
            </a:pPr>
            <a:r>
              <a:rPr kumimoji="0" lang="ru-RU" altLang="ru-RU" sz="1200" b="1">
                <a:solidFill>
                  <a:srgbClr val="000000"/>
                </a:solidFill>
              </a:rPr>
              <a:t>(1995-2016 г)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6B45D8-E3A3-1648-9BA7-7FA8A1A74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2" t="23018" r="29909" b="27746"/>
          <a:stretch/>
        </p:blipFill>
        <p:spPr>
          <a:xfrm>
            <a:off x="6223659" y="3221151"/>
            <a:ext cx="4373128" cy="2524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C5FBC9-E11D-B244-8591-949A8DE2E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0" r="39863" b="39389"/>
          <a:stretch/>
        </p:blipFill>
        <p:spPr>
          <a:xfrm>
            <a:off x="1655041" y="3150586"/>
            <a:ext cx="4525457" cy="25951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743AFD23-EA9B-624A-8E53-9A4F59A3B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009" y="2352830"/>
            <a:ext cx="4652520" cy="50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300" b="1">
                <a:solidFill>
                  <a:srgbClr val="000000"/>
                </a:solidFill>
              </a:rPr>
              <a:t>Динамика мКЙМ  у детей в Тюменской области в (1995 по 2012 гг.)</a:t>
            </a:r>
          </a:p>
        </p:txBody>
      </p:sp>
      <p:sp>
        <p:nvSpPr>
          <p:cNvPr id="57350" name="Прямоугольник 7">
            <a:extLst>
              <a:ext uri="{FF2B5EF4-FFF2-40B4-BE49-F238E27FC236}">
                <a16:creationId xmlns:a16="http://schemas.microsoft.com/office/drawing/2014/main" xmlns="" id="{7155A5E9-E056-7247-9454-E10E71649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698" y="6350000"/>
            <a:ext cx="7892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Суплотова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 Л.А., Макарова О.Б., </a:t>
            </a:r>
            <a:r>
              <a:rPr kumimoji="0" lang="ru-RU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Ковальжина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 Л.С., </a:t>
            </a:r>
            <a:r>
              <a:rPr kumimoji="0" lang="ru-RU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Шарухо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 Г.В. Профилактика йодного дефицита в Тюменской области: успех или неудача? // Клиническая и экспериментальная </a:t>
            </a:r>
            <a:r>
              <a:rPr kumimoji="0" lang="ru-RU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тиреоидология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. – 2015. – Т. 11. – №3. – </a:t>
            </a:r>
            <a:r>
              <a:rPr kumimoji="0" lang="ru-RU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C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. 39-46. </a:t>
            </a:r>
            <a:r>
              <a:rPr kumimoji="0" lang="en-US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DOI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: 10.14341/</a:t>
            </a:r>
            <a:r>
              <a:rPr kumimoji="0" lang="en-US" altLang="ru-RU" sz="900" i="1" dirty="0" err="1">
                <a:solidFill>
                  <a:srgbClr val="202020"/>
                </a:solidFill>
                <a:cs typeface="Calibri" panose="020F0502020204030204" pitchFamily="34" charset="0"/>
              </a:rPr>
              <a:t>ket</a:t>
            </a:r>
            <a:r>
              <a:rPr kumimoji="0" lang="ru-RU" altLang="ru-RU" sz="900" i="1" dirty="0">
                <a:solidFill>
                  <a:srgbClr val="202020"/>
                </a:solidFill>
                <a:cs typeface="Calibri" panose="020F0502020204030204" pitchFamily="34" charset="0"/>
              </a:rPr>
              <a:t>2015339-46.</a:t>
            </a:r>
            <a:endParaRPr kumimoji="0" lang="ru-RU" altLang="ru-RU" sz="800" i="1" dirty="0">
              <a:solidFill>
                <a:srgbClr val="202020"/>
              </a:solidFill>
              <a:cs typeface="Calibri" panose="020F0502020204030204" pitchFamily="34" charset="0"/>
            </a:endParaRPr>
          </a:p>
        </p:txBody>
      </p:sp>
      <p:sp>
        <p:nvSpPr>
          <p:cNvPr id="57351" name="Rectangle 3">
            <a:extLst>
              <a:ext uri="{FF2B5EF4-FFF2-40B4-BE49-F238E27FC236}">
                <a16:creationId xmlns:a16="http://schemas.microsoft.com/office/drawing/2014/main" xmlns="" id="{360B8135-12B3-BB4D-9776-2F27A9BB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3080"/>
            <a:ext cx="1141878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011EA4"/>
                </a:solidFill>
              </a:rPr>
              <a:t>Снижение распространенности зоба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011EA4"/>
                </a:solidFill>
              </a:rPr>
              <a:t>(по данным УЗИ) у детей в 8-10 лет в Тюменской области (1995-2016 гг.)</a:t>
            </a:r>
          </a:p>
        </p:txBody>
      </p:sp>
    </p:spTree>
    <p:extLst>
      <p:ext uri="{BB962C8B-B14F-4D97-AF65-F5344CB8AC3E}">
        <p14:creationId xmlns:p14="http://schemas.microsoft.com/office/powerpoint/2010/main" val="22016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xmlns="" id="{6CBC0B9D-C699-4740-97C6-E3F68C6108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7275" y="673100"/>
            <a:ext cx="6054725" cy="9810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000099"/>
                </a:solidFill>
              </a:rPr>
              <a:t>Фактическая и регистрируемая </a:t>
            </a:r>
            <a:br>
              <a:rPr lang="ru-RU" altLang="ru-RU" sz="2400" b="1" dirty="0">
                <a:solidFill>
                  <a:srgbClr val="000099"/>
                </a:solidFill>
              </a:rPr>
            </a:br>
            <a:r>
              <a:rPr lang="ru-RU" altLang="ru-RU" sz="2400" b="1" dirty="0">
                <a:solidFill>
                  <a:srgbClr val="000099"/>
                </a:solidFill>
              </a:rPr>
              <a:t>распространенность зоба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ACC09994-7D2C-E643-8F77-7F20EDFB864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2920639"/>
              </p:ext>
            </p:extLst>
          </p:nvPr>
        </p:nvGraphicFramePr>
        <p:xfrm>
          <a:off x="4208463" y="1746250"/>
          <a:ext cx="7983537" cy="45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4" name="TextBox 4">
            <a:extLst>
              <a:ext uri="{FF2B5EF4-FFF2-40B4-BE49-F238E27FC236}">
                <a16:creationId xmlns:a16="http://schemas.microsoft.com/office/drawing/2014/main" xmlns="" id="{5853A6F1-803D-A646-895F-7121EECAE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97" y="672965"/>
            <a:ext cx="3691053" cy="5601533"/>
          </a:xfrm>
          <a:prstGeom prst="rect">
            <a:avLst/>
          </a:prstGeom>
          <a:solidFill>
            <a:srgbClr val="A3010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распространенность превышает регистрируемую </a:t>
            </a: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 раз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(1,6 против 21,8%).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распространенность  </a:t>
            </a:r>
            <a:r>
              <a:rPr kumimoji="0" lang="ru-RU" alt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недиагностированного</a:t>
            </a:r>
            <a:r>
              <a:rPr kumimoji="0"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зоба - 11,9%.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 с </a:t>
            </a:r>
            <a:r>
              <a:rPr kumimoji="0" lang="ru-RU" alt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невыявленным</a:t>
            </a:r>
            <a:r>
              <a:rPr kumimoji="0"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зобом, рассчитанное  на общее население обследованных регионов – 58 221 тыс. человек </a:t>
            </a:r>
          </a:p>
        </p:txBody>
      </p:sp>
      <p:sp>
        <p:nvSpPr>
          <p:cNvPr id="25605" name="Прямоугольник 4">
            <a:extLst>
              <a:ext uri="{FF2B5EF4-FFF2-40B4-BE49-F238E27FC236}">
                <a16:creationId xmlns:a16="http://schemas.microsoft.com/office/drawing/2014/main" xmlns="" id="{8676CAFB-EB7B-BA48-B6CD-CF306EDB7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224" y="6340511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200" i="1" dirty="0"/>
              <a:t>Данные  эпидемиологического исследования в 23 регионах РФ (ФГУ ЭНЦ 2003 – 2010гг)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200" i="1" dirty="0"/>
              <a:t> Статистическая форма № 63 МЗ СР РФ</a:t>
            </a:r>
          </a:p>
        </p:txBody>
      </p:sp>
      <p:pic>
        <p:nvPicPr>
          <p:cNvPr id="6" name="Изображение 3">
            <a:extLst>
              <a:ext uri="{FF2B5EF4-FFF2-40B4-BE49-F238E27FC236}">
                <a16:creationId xmlns:a16="http://schemas.microsoft.com/office/drawing/2014/main" xmlns="" id="{9920F9CC-26B1-F648-8145-145FA9CD7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50" y="895132"/>
            <a:ext cx="1472578" cy="8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3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123837EA-CD3E-1149-8CEE-265659E0954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81192" y="769518"/>
            <a:ext cx="11029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медианы </a:t>
            </a:r>
            <a:r>
              <a:rPr kumimoji="0" lang="ru-RU" alt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йодурии</a:t>
            </a: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обследованных регионах (</a:t>
            </a:r>
            <a:r>
              <a:rPr kumimoji="0" lang="ru-RU" altLang="ru-RU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мкг/л</a:t>
            </a: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Изображение 3">
            <a:extLst>
              <a:ext uri="{FF2B5EF4-FFF2-40B4-BE49-F238E27FC236}">
                <a16:creationId xmlns:a16="http://schemas.microsoft.com/office/drawing/2014/main" xmlns="" id="{08F361D7-D3F8-7340-9AF6-1808A0D3D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3" y="1936466"/>
            <a:ext cx="1472578" cy="8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xmlns="" id="{4878FF98-BFD5-9A40-8D5F-68BE0E5694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328981"/>
              </p:ext>
            </p:extLst>
          </p:nvPr>
        </p:nvGraphicFramePr>
        <p:xfrm>
          <a:off x="1857569" y="2051396"/>
          <a:ext cx="7632119" cy="4889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r:id="rId5" imgW="9242337" imgH="5919729" progId="Excel.Sheet.8">
                  <p:embed/>
                </p:oleObj>
              </mc:Choice>
              <mc:Fallback>
                <p:oleObj r:id="rId5" imgW="9242337" imgH="5919729" progId="Excel.Sheet.8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569" y="2051396"/>
                        <a:ext cx="7632119" cy="48893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4">
            <a:extLst>
              <a:ext uri="{FF2B5EF4-FFF2-40B4-BE49-F238E27FC236}">
                <a16:creationId xmlns:a16="http://schemas.microsoft.com/office/drawing/2014/main" xmlns="" id="{4A7B786B-E40C-EC45-8AEC-38F20CA47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819" y="2832526"/>
            <a:ext cx="7265561" cy="81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B441294B-8B5D-CB4A-BE75-70EC75D1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557" y="2651560"/>
            <a:ext cx="576262" cy="3587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1800"/>
          </a:p>
        </p:txBody>
      </p:sp>
      <p:sp>
        <p:nvSpPr>
          <p:cNvPr id="11" name="Text Box 36">
            <a:extLst>
              <a:ext uri="{FF2B5EF4-FFF2-40B4-BE49-F238E27FC236}">
                <a16:creationId xmlns:a16="http://schemas.microsoft.com/office/drawing/2014/main" xmlns="" id="{5DF69BDC-64B6-774F-8C72-160691AC0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506" y="2240531"/>
            <a:ext cx="535219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latin typeface="Times New Roman" panose="02020603050405020304" pitchFamily="18" charset="0"/>
              </a:rPr>
              <a:t>Медиана </a:t>
            </a:r>
            <a:r>
              <a:rPr kumimoji="0" lang="ru-RU" altLang="ru-RU" sz="1800" b="1" dirty="0" err="1">
                <a:latin typeface="Times New Roman" panose="02020603050405020304" pitchFamily="18" charset="0"/>
              </a:rPr>
              <a:t>йодурии</a:t>
            </a:r>
            <a:r>
              <a:rPr kumimoji="0" lang="ru-RU" altLang="ru-RU" sz="1800" b="1" dirty="0">
                <a:latin typeface="Times New Roman" panose="02020603050405020304" pitchFamily="18" charset="0"/>
              </a:rPr>
              <a:t>, мкг/л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100-200  мкг/л – </a:t>
            </a:r>
            <a:r>
              <a:rPr kumimoji="0" lang="ru-RU" altLang="ru-RU" sz="1800" dirty="0">
                <a:latin typeface="Times New Roman" panose="02020603050405020304" pitchFamily="18" charset="0"/>
              </a:rPr>
              <a:t>нормальная йодная обеспеченность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50-99  мкг/л     – </a:t>
            </a:r>
            <a:r>
              <a:rPr kumimoji="0" lang="ru-RU" altLang="ru-RU" sz="1800" dirty="0">
                <a:latin typeface="Times New Roman" panose="02020603050405020304" pitchFamily="18" charset="0"/>
              </a:rPr>
              <a:t>легкий  дефицит йода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20-49  мкг/л     – </a:t>
            </a:r>
            <a:r>
              <a:rPr kumimoji="0" lang="ru-RU" altLang="ru-RU" sz="1800" dirty="0">
                <a:latin typeface="Times New Roman" panose="02020603050405020304" pitchFamily="18" charset="0"/>
              </a:rPr>
              <a:t>средний дефицит йода</a:t>
            </a:r>
          </a:p>
        </p:txBody>
      </p:sp>
    </p:spTree>
    <p:extLst>
      <p:ext uri="{BB962C8B-B14F-4D97-AF65-F5344CB8AC3E}">
        <p14:creationId xmlns:p14="http://schemas.microsoft.com/office/powerpoint/2010/main" val="5421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404821"/>
            <a:ext cx="10668000" cy="822325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8D1835"/>
                </a:solidFill>
              </a:rPr>
              <a:t>Сколько йода нужно человеку?</a:t>
            </a:r>
            <a:endParaRPr lang="fr-FR" altLang="ru-RU" sz="4000" b="1" dirty="0" smtClean="0">
              <a:solidFill>
                <a:srgbClr val="8D1835"/>
              </a:solidFill>
            </a:endParaRPr>
          </a:p>
        </p:txBody>
      </p:sp>
      <p:sp>
        <p:nvSpPr>
          <p:cNvPr id="5837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1422400" y="1470226"/>
            <a:ext cx="8743576" cy="628713"/>
          </a:xfrm>
        </p:spPr>
        <p:txBody>
          <a:bodyPr/>
          <a:lstStyle/>
          <a:p>
            <a:pPr algn="ctr">
              <a:spcBef>
                <a:spcPct val="50000"/>
              </a:spcBef>
              <a:buClr>
                <a:schemeClr val="tx2"/>
              </a:buClr>
              <a:buFontTx/>
              <a:buChar char=" "/>
            </a:pPr>
            <a:r>
              <a:rPr lang="en-US" altLang="ru-RU" dirty="0" smtClean="0">
                <a:solidFill>
                  <a:srgbClr val="003366"/>
                </a:solidFill>
              </a:rPr>
              <a:t>1 </a:t>
            </a:r>
            <a:r>
              <a:rPr lang="ru-RU" altLang="ru-RU" dirty="0" smtClean="0">
                <a:solidFill>
                  <a:srgbClr val="003366"/>
                </a:solidFill>
              </a:rPr>
              <a:t>чайная ложка  </a:t>
            </a:r>
            <a:r>
              <a:rPr lang="ru-RU" altLang="ru-RU" b="1" u="sng" dirty="0" smtClean="0">
                <a:solidFill>
                  <a:srgbClr val="C00000"/>
                </a:solidFill>
              </a:rPr>
              <a:t>на всю жизнь </a:t>
            </a:r>
            <a:endParaRPr lang="fr-FR" altLang="ru-RU" b="1" u="sng" dirty="0" smtClean="0">
              <a:solidFill>
                <a:srgbClr val="C00000"/>
              </a:solidFill>
            </a:endParaRPr>
          </a:p>
        </p:txBody>
      </p:sp>
      <p:pic>
        <p:nvPicPr>
          <p:cNvPr id="58372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7204"/>
            <a:ext cx="4876800" cy="3100387"/>
          </a:xfrm>
          <a:prstGeom prst="rect">
            <a:avLst/>
          </a:prstGeom>
          <a:noFill/>
          <a:ln w="9525" algn="ctr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814917" y="5692588"/>
            <a:ext cx="109452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dirty="0">
                <a:solidFill>
                  <a:srgbClr val="000066"/>
                </a:solidFill>
              </a:rPr>
              <a:t>Йод не вырабатывается в организме и должен поступать с пищей в физиологических количествах </a:t>
            </a:r>
            <a:r>
              <a:rPr lang="ru-RU" altLang="ru-RU" sz="2000" b="1" dirty="0">
                <a:solidFill>
                  <a:srgbClr val="C00000"/>
                </a:solidFill>
              </a:rPr>
              <a:t>(150-250 мкг в сутки)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9C8F8A5-07C5-1A4A-B8F3-A94A40647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410779"/>
              </p:ext>
            </p:extLst>
          </p:nvPr>
        </p:nvGraphicFramePr>
        <p:xfrm>
          <a:off x="1739591" y="2001471"/>
          <a:ext cx="7597722" cy="4989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Лист" r:id="rId4" imgW="8681456" imgH="5700254" progId="Excel.Sheet.8">
                  <p:embed/>
                </p:oleObj>
              </mc:Choice>
              <mc:Fallback>
                <p:oleObj name="Лист" r:id="rId4" imgW="8681456" imgH="5700254" progId="Excel.Sheet.8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591" y="2001471"/>
                        <a:ext cx="7597722" cy="4989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842ABBC3-C43E-2943-B0C7-855524739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585" y="2001471"/>
            <a:ext cx="63723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kumimoji="0"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потребления йодированной</a:t>
            </a:r>
            <a:r>
              <a:rPr kumimoji="0"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соли </a:t>
            </a:r>
            <a:r>
              <a:rPr kumimoji="0"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90%</a:t>
            </a:r>
            <a:endParaRPr kumimoji="0"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123837EA-CD3E-1149-8CEE-265659E0954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81192" y="775035"/>
            <a:ext cx="11029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йодированной соли </a:t>
            </a:r>
            <a:b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регионах РФ (2000 - 20</a:t>
            </a:r>
            <a:r>
              <a:rPr kumimoji="0" lang="en-US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ru-RU" altLang="ru-RU" sz="2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kumimoji="0"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9" name="Изображение 3">
            <a:extLst>
              <a:ext uri="{FF2B5EF4-FFF2-40B4-BE49-F238E27FC236}">
                <a16:creationId xmlns:a16="http://schemas.microsoft.com/office/drawing/2014/main" xmlns="" id="{08F361D7-D3F8-7340-9AF6-1808A0D3D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3" y="1936466"/>
            <a:ext cx="1472578" cy="8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035AF9-C3A9-924E-8077-4F3DBC944FBC}"/>
              </a:ext>
            </a:extLst>
          </p:cNvPr>
          <p:cNvSpPr txBox="1"/>
          <p:nvPr/>
        </p:nvSpPr>
        <p:spPr>
          <a:xfrm rot="16200000">
            <a:off x="541914" y="3336552"/>
            <a:ext cx="33342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Доля семей, употребляющих йодированную соль (в </a:t>
            </a:r>
            <a:r>
              <a:rPr lang="en-US" dirty="0"/>
              <a:t>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8252" y="0"/>
            <a:ext cx="10674349" cy="11430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11488B"/>
                </a:solidFill>
              </a:rPr>
              <a:t>Потребление йодированной соли в Европе</a:t>
            </a:r>
          </a:p>
        </p:txBody>
      </p:sp>
      <p:pic>
        <p:nvPicPr>
          <p:cNvPr id="11267" name="Picture 2" descr="F:\east_europe_cent_asia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51917" y="1505028"/>
            <a:ext cx="7154333" cy="3960812"/>
          </a:xfrm>
        </p:spPr>
      </p:pic>
      <p:pic>
        <p:nvPicPr>
          <p:cNvPr id="11268" name="Picture 3" descr="F:\west_europ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1298" y="1089035"/>
            <a:ext cx="5602192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www.iccidd.org/media/k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0" y="5715000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9A8016A-B96F-044A-A340-67FC3A042292}"/>
              </a:ext>
            </a:extLst>
          </p:cNvPr>
          <p:cNvSpPr/>
          <p:nvPr/>
        </p:nvSpPr>
        <p:spPr>
          <a:xfrm>
            <a:off x="202659" y="1929161"/>
            <a:ext cx="4460879" cy="4673804"/>
          </a:xfrm>
          <a:prstGeom prst="rect">
            <a:avLst/>
          </a:prstGeom>
          <a:solidFill>
            <a:schemeClr val="bg1">
              <a:lumMod val="85000"/>
            </a:schemeClr>
          </a:solidFill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9818411B-0C6E-0247-89C6-69EBA537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491" y="443677"/>
            <a:ext cx="9132848" cy="1023937"/>
          </a:xfrm>
        </p:spPr>
        <p:txBody>
          <a:bodyPr/>
          <a:lstStyle/>
          <a:p>
            <a:r>
              <a:rPr kumimoji="0" lang="ru-RU" altLang="ru-RU" sz="3200" b="1" dirty="0"/>
              <a:t>Первичная заболеваемость </a:t>
            </a:r>
            <a:br>
              <a:rPr kumimoji="0" lang="ru-RU" altLang="ru-RU" sz="3200" b="1" dirty="0"/>
            </a:br>
            <a:r>
              <a:rPr kumimoji="0" lang="ru-RU" altLang="ru-RU" sz="3200" b="1" dirty="0"/>
              <a:t>диффузным нетоксическим зобом </a:t>
            </a:r>
            <a:br>
              <a:rPr kumimoji="0" lang="ru-RU" altLang="ru-RU" sz="3200" b="1" dirty="0"/>
            </a:br>
            <a:r>
              <a:rPr kumimoji="0" lang="ru-RU" altLang="ru-RU" sz="3200" b="1" dirty="0"/>
              <a:t>у детей 0-14 лет в Беларуси (1998-2017 гг.)</a:t>
            </a:r>
            <a:endParaRPr kumimoji="0" lang="en-US" altLang="ru-RU" sz="3200" b="1" dirty="0"/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xmlns="" id="{0E89A004-2EFD-4845-A9C5-D8082C4D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32" y="2219771"/>
            <a:ext cx="7190207" cy="371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5">
            <a:extLst>
              <a:ext uri="{FF2B5EF4-FFF2-40B4-BE49-F238E27FC236}">
                <a16:creationId xmlns:a16="http://schemas.microsoft.com/office/drawing/2014/main" xmlns="" id="{89820382-685F-D749-B149-B74397F9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79" y="6220500"/>
            <a:ext cx="2747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kumimoji="0" lang="ru-RU" alt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Мохорт</a:t>
            </a:r>
            <a:r>
              <a:rPr kumimoji="0"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alt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соавт</a:t>
            </a:r>
            <a:r>
              <a:rPr kumimoji="0"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2018 </a:t>
            </a:r>
            <a:endParaRPr kumimoji="0" lang="en-US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TextBox 6">
            <a:extLst>
              <a:ext uri="{FF2B5EF4-FFF2-40B4-BE49-F238E27FC236}">
                <a16:creationId xmlns:a16="http://schemas.microsoft.com/office/drawing/2014/main" xmlns="" id="{C60CB6DC-C697-404B-9AA0-1E7FEDEF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3" y="2429505"/>
            <a:ext cx="4189689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зобом существенно снизилась за </a:t>
            </a:r>
            <a:r>
              <a:rPr kumimoji="0" lang="ru-RU" altLang="ru-RU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широкого использования йодированной соли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пищевой промышленности </a:t>
            </a:r>
            <a:endParaRPr kumimoji="0" lang="en-US" altLang="ru-RU" sz="2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7EC21AFE-F97D-4646-AF77-F2F42334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9" y="452834"/>
            <a:ext cx="2248307" cy="73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5BEB12C-E785-4244-B86E-30A4EAF1AF58}"/>
              </a:ext>
            </a:extLst>
          </p:cNvPr>
          <p:cNvSpPr/>
          <p:nvPr/>
        </p:nvSpPr>
        <p:spPr>
          <a:xfrm>
            <a:off x="4663537" y="1929162"/>
            <a:ext cx="7325803" cy="4673804"/>
          </a:xfrm>
          <a:prstGeom prst="rect">
            <a:avLst/>
          </a:prstGeom>
          <a:noFill/>
          <a:ln w="349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D6880836-1724-5A4C-A9D9-CF1F1D66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44" y="654053"/>
            <a:ext cx="11032311" cy="1143000"/>
          </a:xfrm>
        </p:spPr>
        <p:txBody>
          <a:bodyPr anchor="ctr">
            <a:noAutofit/>
          </a:bodyPr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заболеваемость </a:t>
            </a:r>
            <a:b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диффузным нетоксическим зобом у детей </a:t>
            </a:r>
            <a:b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0-14 лет В Российской	Федерации (2009-2015 гг.)</a:t>
            </a:r>
            <a:endParaRPr lang="en-US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10">
            <a:extLst>
              <a:ext uri="{FF2B5EF4-FFF2-40B4-BE49-F238E27FC236}">
                <a16:creationId xmlns:a16="http://schemas.microsoft.com/office/drawing/2014/main" xmlns="" id="{2ADA315D-99FF-E044-A8F0-AB0941358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2" y="2055774"/>
            <a:ext cx="72421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15">
            <a:extLst>
              <a:ext uri="{FF2B5EF4-FFF2-40B4-BE49-F238E27FC236}">
                <a16:creationId xmlns:a16="http://schemas.microsoft.com/office/drawing/2014/main" xmlns="" id="{9BC1712E-B35C-4747-892E-4BCE167C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432" y="6389649"/>
            <a:ext cx="2666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Е.А. Трошина и </a:t>
            </a:r>
            <a:r>
              <a:rPr kumimoji="0" lang="ru-RU" alt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соавт</a:t>
            </a:r>
            <a:r>
              <a:rPr kumimoji="0" lang="ru-RU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2018</a:t>
            </a:r>
            <a:endParaRPr kumimoji="0" lang="en-US" alt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3">
            <a:extLst>
              <a:ext uri="{FF2B5EF4-FFF2-40B4-BE49-F238E27FC236}">
                <a16:creationId xmlns:a16="http://schemas.microsoft.com/office/drawing/2014/main" xmlns="" id="{D5D5BF25-91DF-3443-BBD1-CB7A0FC95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5" y="2066328"/>
            <a:ext cx="1472578" cy="8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Регуляция функции щитовидной железы</a:t>
            </a:r>
            <a:endParaRPr lang="ru-RU" dirty="0"/>
          </a:p>
        </p:txBody>
      </p:sp>
      <p:pic>
        <p:nvPicPr>
          <p:cNvPr id="4" name="Содержимое 3" descr="Prezent_Troschina_Pic-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5923" y="1714502"/>
            <a:ext cx="8388709" cy="4411663"/>
          </a:xfrm>
        </p:spPr>
      </p:pic>
      <p:sp>
        <p:nvSpPr>
          <p:cNvPr id="5" name="TextBox 4"/>
          <p:cNvSpPr txBox="1"/>
          <p:nvPr/>
        </p:nvSpPr>
        <p:spPr>
          <a:xfrm>
            <a:off x="5595933" y="2029888"/>
            <a:ext cx="7858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Myriad Pro" pitchFamily="34" charset="0"/>
              </a:rPr>
              <a:t>стресс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5933" y="2315640"/>
            <a:ext cx="7858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Myriad Pro" pitchFamily="34" charset="0"/>
              </a:rPr>
              <a:t>холод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6597" y="2650209"/>
            <a:ext cx="12853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Myriad Pro" pitchFamily="34" charset="0"/>
              </a:rPr>
              <a:t>кортизол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3667" y="2285992"/>
            <a:ext cx="13778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FF0000"/>
                </a:solidFill>
                <a:latin typeface="Myriad Pro" pitchFamily="34" charset="0"/>
              </a:rPr>
              <a:t>гипоталямус</a:t>
            </a:r>
            <a:endParaRPr lang="ru-RU" sz="12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1753" y="2214554"/>
            <a:ext cx="1357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Myriad Pro" pitchFamily="34" charset="0"/>
              </a:rPr>
              <a:t>Щитовидная железа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3522" y="1968284"/>
            <a:ext cx="218459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err="1">
                <a:latin typeface="Myriad Pro" pitchFamily="34" charset="0"/>
              </a:rPr>
              <a:t>Атитироидные</a:t>
            </a:r>
            <a:r>
              <a:rPr lang="ru-RU" sz="1200" b="1" dirty="0">
                <a:latin typeface="Myriad Pro" pitchFamily="34" charset="0"/>
              </a:rPr>
              <a:t> агенты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96397" y="2357435"/>
            <a:ext cx="7858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Myriad Pro" pitchFamily="34" charset="0"/>
              </a:rPr>
              <a:t>йод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3521" y="3530086"/>
            <a:ext cx="135732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latin typeface="Myriad Pro" pitchFamily="34" charset="0"/>
              </a:rPr>
              <a:t>Связывание с белками в плазме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4957" y="4143380"/>
            <a:ext cx="12858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Myriad Pro" pitchFamily="34" charset="0"/>
              </a:rPr>
              <a:t>периферия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9073" y="4714884"/>
            <a:ext cx="7858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latin typeface="Myriad Pro" pitchFamily="34" charset="0"/>
              </a:rPr>
              <a:t>5</a:t>
            </a:r>
            <a:r>
              <a:rPr lang="he-IL" sz="1200" b="1" dirty="0">
                <a:latin typeface="Times New Roman"/>
                <a:cs typeface="Times New Roman"/>
              </a:rPr>
              <a:t>יִ</a:t>
            </a:r>
            <a:r>
              <a:rPr lang="ru-RU" sz="1200" b="1" dirty="0">
                <a:latin typeface="Times New Roman"/>
                <a:cs typeface="Times New Roman"/>
              </a:rPr>
              <a:t>-</a:t>
            </a:r>
            <a:r>
              <a:rPr lang="ru-RU" sz="1200" b="1" dirty="0" err="1">
                <a:latin typeface="Times New Roman"/>
                <a:cs typeface="Times New Roman"/>
              </a:rPr>
              <a:t>дейодаза</a:t>
            </a:r>
            <a:endParaRPr lang="ru-RU" sz="1200" b="1" dirty="0"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10646" y="4714884"/>
            <a:ext cx="10001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5-дейодаза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27" y="3611105"/>
            <a:ext cx="11199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Myriad Pro" pitchFamily="34" charset="0"/>
              </a:rPr>
              <a:t>кортизол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4364" y="3143248"/>
            <a:ext cx="18816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Myriad Pro" pitchFamily="34" charset="0"/>
              </a:rPr>
              <a:t>Дофамин</a:t>
            </a:r>
          </a:p>
          <a:p>
            <a:r>
              <a:rPr lang="ru-RU" sz="1200" b="1" dirty="0" err="1">
                <a:latin typeface="Myriad Pro" pitchFamily="34" charset="0"/>
              </a:rPr>
              <a:t>Соматостатин</a:t>
            </a:r>
            <a:endParaRPr lang="ru-RU" sz="1200" b="1" dirty="0"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4372" y="3500438"/>
            <a:ext cx="12211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Myriad Pro" pitchFamily="34" charset="0"/>
              </a:rPr>
              <a:t>гипофиз</a:t>
            </a:r>
          </a:p>
        </p:txBody>
      </p:sp>
    </p:spTree>
    <p:extLst>
      <p:ext uri="{BB962C8B-B14F-4D97-AF65-F5344CB8AC3E}">
        <p14:creationId xmlns:p14="http://schemas.microsoft.com/office/powerpoint/2010/main" val="2748017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" y="908058"/>
          <a:ext cx="3535304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4" name="Точечный рисунок" r:id="rId3" imgW="1971950" imgH="2924583" progId="PBrush">
                  <p:embed/>
                </p:oleObj>
              </mc:Choice>
              <mc:Fallback>
                <p:oleObj name="Точечный рисунок" r:id="rId3" imgW="1971950" imgH="292458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908058"/>
                        <a:ext cx="3535304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706525" y="908050"/>
          <a:ext cx="358422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Точечный рисунок" r:id="rId5" imgW="1800476" imgH="2638095" progId="PBrush">
                  <p:embed/>
                </p:oleObj>
              </mc:Choice>
              <mc:Fallback>
                <p:oleObj name="Точечный рисунок" r:id="rId5" imgW="1800476" imgH="2638095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525" y="908050"/>
                        <a:ext cx="358422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429435" y="6243638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002060"/>
                </a:solidFill>
              </a:rPr>
              <a:t>Гравюры1800 гг.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144937" y="1052518"/>
            <a:ext cx="3753555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1896г. – Открытие йода в ткани щитовидной железы  (Бауман)</a:t>
            </a:r>
          </a:p>
          <a:p>
            <a:endParaRPr lang="ru-RU" dirty="0"/>
          </a:p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879976" y="3357563"/>
            <a:ext cx="4018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solidFill>
                  <a:srgbClr val="FF3300"/>
                </a:solidFill>
              </a:rPr>
              <a:t>124 года прошло…</a:t>
            </a:r>
            <a:endParaRPr lang="ru-RU" sz="3200" dirty="0">
              <a:solidFill>
                <a:srgbClr val="FF3300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656699" y="4797425"/>
            <a:ext cx="2901244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2020г</a:t>
            </a:r>
            <a:r>
              <a:rPr lang="ru-RU" b="1" dirty="0">
                <a:solidFill>
                  <a:srgbClr val="002060"/>
                </a:solidFill>
              </a:rPr>
              <a:t>. – проблема профилактики ЙДЗ все еще актуальна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9851444" y="2133600"/>
            <a:ext cx="255881" cy="1150938"/>
          </a:xfrm>
          <a:prstGeom prst="downArrow">
            <a:avLst>
              <a:gd name="adj1" fmla="val 50000"/>
              <a:gd name="adj2" fmla="val 1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9936110" y="4005263"/>
            <a:ext cx="171215" cy="792162"/>
          </a:xfrm>
          <a:prstGeom prst="down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30" name="Picture 10" descr="I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10651068" y="115896"/>
            <a:ext cx="1247421" cy="936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8440" y="1043821"/>
            <a:ext cx="4525664" cy="372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6000" y="533400"/>
            <a:ext cx="100584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solidFill>
                  <a:srgbClr val="000066"/>
                </a:solidFill>
              </a:rPr>
              <a:t>Классификация зоба (ВОЗ, 2001)</a:t>
            </a:r>
            <a:r>
              <a:rPr lang="ru-RU" sz="2800" b="1" smtClean="0">
                <a:solidFill>
                  <a:srgbClr val="A50021"/>
                </a:solidFill>
              </a:rPr>
              <a:t/>
            </a:r>
            <a:br>
              <a:rPr lang="ru-RU" sz="2800" b="1" smtClean="0">
                <a:solidFill>
                  <a:srgbClr val="A50021"/>
                </a:solidFill>
              </a:rPr>
            </a:br>
            <a:endParaRPr lang="ru-RU" sz="2800" b="1" smtClean="0">
              <a:solidFill>
                <a:srgbClr val="A50021"/>
              </a:solidFill>
            </a:endParaRPr>
          </a:p>
        </p:txBody>
      </p:sp>
      <p:graphicFrame>
        <p:nvGraphicFramePr>
          <p:cNvPr id="20483" name="Group 3"/>
          <p:cNvGraphicFramePr>
            <a:graphicFrameLocks noGrp="1"/>
          </p:cNvGraphicFramePr>
          <p:nvPr/>
        </p:nvGraphicFramePr>
        <p:xfrm>
          <a:off x="190500" y="1357314"/>
          <a:ext cx="6527808" cy="3400429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9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1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Степень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Характеристика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8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Зоба нет (объем долей не превышает объема дистальной фаланги большого пальца обследуемого)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5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Зоб пальпируется, но не виден при нормальном положении шеи.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4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II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Зоб четко виден при нормальном положении шеи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2788" name="Picture 9" descr="click?url=http%3A%2F%2Fww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7667" y="1071563"/>
            <a:ext cx="2995084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5" descr="click?url=http%3A%2F%2Fww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071813"/>
            <a:ext cx="2952751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13" descr="i?id=48636096&amp;tov=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1" y="4929189"/>
            <a:ext cx="2857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TextBox 6"/>
          <p:cNvSpPr txBox="1">
            <a:spLocks noChangeArrowheads="1"/>
          </p:cNvSpPr>
          <p:nvPr/>
        </p:nvSpPr>
        <p:spPr bwMode="auto">
          <a:xfrm>
            <a:off x="666751" y="5286376"/>
            <a:ext cx="59055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УЗИ ЩЖ (объем)</a:t>
            </a:r>
          </a:p>
          <a:p>
            <a:pPr>
              <a:buFont typeface="Arial" pitchFamily="34" charset="0"/>
              <a:buChar char="•"/>
            </a:pPr>
            <a:r>
              <a:rPr lang="ru-RU" sz="2400"/>
              <a:t>Более 18 мл ( женщины)</a:t>
            </a:r>
          </a:p>
          <a:p>
            <a:pPr>
              <a:buFont typeface="Arial" pitchFamily="34" charset="0"/>
              <a:buChar char="•"/>
            </a:pPr>
            <a:r>
              <a:rPr lang="ru-RU" sz="2400"/>
              <a:t>Более 25 мл (мужчины)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63" y="714356"/>
            <a:ext cx="10377988" cy="878774"/>
          </a:xfrm>
          <a:solidFill>
            <a:schemeClr val="accent1"/>
          </a:solidFill>
          <a:ln>
            <a:solidFill>
              <a:srgbClr val="969696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Узловой зоб – </a:t>
            </a:r>
            <a:r>
              <a:rPr lang="ru-RU" b="1" dirty="0"/>
              <a:t>обязательные </a:t>
            </a:r>
            <a:r>
              <a:rPr lang="ru-RU" b="1" dirty="0" smtClean="0"/>
              <a:t> м</a:t>
            </a:r>
            <a:r>
              <a:rPr lang="ru-RU" b="1" dirty="0" smtClean="0">
                <a:solidFill>
                  <a:schemeClr val="bg1"/>
                </a:solidFill>
              </a:rPr>
              <a:t>етоды </a:t>
            </a:r>
            <a:r>
              <a:rPr lang="ru-RU" b="1" dirty="0">
                <a:solidFill>
                  <a:schemeClr val="bg1"/>
                </a:solidFill>
              </a:rPr>
              <a:t>диагностики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12" y="2981030"/>
            <a:ext cx="6572296" cy="2470855"/>
          </a:xfrm>
          <a:ln>
            <a:solidFill>
              <a:srgbClr val="969696"/>
            </a:solidFill>
          </a:ln>
        </p:spPr>
        <p:txBody>
          <a:bodyPr>
            <a:normAutofit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ru-RU" sz="2700" b="1" dirty="0">
                <a:solidFill>
                  <a:srgbClr val="A50021"/>
                </a:solidFill>
              </a:rPr>
              <a:t>Пальпация ЩЖ и шеи</a:t>
            </a:r>
          </a:p>
          <a:p>
            <a:pPr algn="ctr">
              <a:buFont typeface="Arial" charset="0"/>
              <a:buChar char="•"/>
              <a:defRPr/>
            </a:pPr>
            <a:r>
              <a:rPr lang="ru-RU" sz="2700" b="1" dirty="0">
                <a:solidFill>
                  <a:srgbClr val="A50021"/>
                </a:solidFill>
              </a:rPr>
              <a:t>УЗИ щитовидной железы</a:t>
            </a:r>
          </a:p>
          <a:p>
            <a:pPr algn="ctr">
              <a:buFont typeface="Arial" charset="0"/>
              <a:buChar char="•"/>
              <a:defRPr/>
            </a:pPr>
            <a:r>
              <a:rPr lang="ru-RU" sz="2700" b="1" dirty="0">
                <a:solidFill>
                  <a:srgbClr val="A50021"/>
                </a:solidFill>
              </a:rPr>
              <a:t>Анализ крови на ТТГ</a:t>
            </a:r>
          </a:p>
          <a:p>
            <a:pPr algn="ctr">
              <a:buFont typeface="Arial" charset="0"/>
              <a:buChar char="•"/>
              <a:defRPr/>
            </a:pPr>
            <a:r>
              <a:rPr lang="ru-RU" sz="2700" b="1" i="1" dirty="0">
                <a:solidFill>
                  <a:srgbClr val="0070C0"/>
                </a:solidFill>
              </a:rPr>
              <a:t>Пункционная биопсия</a:t>
            </a:r>
          </a:p>
        </p:txBody>
      </p:sp>
      <p:pic>
        <p:nvPicPr>
          <p:cNvPr id="4" name="Picture 4" descr="Go to full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785135" y="2549540"/>
            <a:ext cx="3359151" cy="29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0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45" name="Text Box 18"/>
          <p:cNvSpPr txBox="1">
            <a:spLocks noChangeArrowheads="1"/>
          </p:cNvSpPr>
          <p:nvPr/>
        </p:nvSpPr>
        <p:spPr bwMode="auto">
          <a:xfrm>
            <a:off x="1981200" y="3771901"/>
            <a:ext cx="7620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ru-RU"/>
          </a:p>
        </p:txBody>
      </p:sp>
      <p:sp>
        <p:nvSpPr>
          <p:cNvPr id="10246" name="Text Box 13"/>
          <p:cNvSpPr txBox="1">
            <a:spLocks noChangeArrowheads="1"/>
          </p:cNvSpPr>
          <p:nvPr/>
        </p:nvSpPr>
        <p:spPr bwMode="auto">
          <a:xfrm>
            <a:off x="2743200" y="3086101"/>
            <a:ext cx="79586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ru-RU"/>
          </a:p>
        </p:txBody>
      </p:sp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4724400" y="3771901"/>
            <a:ext cx="609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ru-RU"/>
          </a:p>
        </p:txBody>
      </p:sp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5486400" y="3771901"/>
            <a:ext cx="609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ru-RU"/>
          </a:p>
        </p:txBody>
      </p:sp>
      <p:sp>
        <p:nvSpPr>
          <p:cNvPr id="10253" name="Rectangle 21"/>
          <p:cNvSpPr>
            <a:spLocks noChangeArrowheads="1"/>
          </p:cNvSpPr>
          <p:nvPr/>
        </p:nvSpPr>
        <p:spPr bwMode="auto">
          <a:xfrm>
            <a:off x="0" y="1872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54" name="Rectangle 22"/>
          <p:cNvSpPr>
            <a:spLocks noChangeArrowheads="1"/>
          </p:cNvSpPr>
          <p:nvPr/>
        </p:nvSpPr>
        <p:spPr bwMode="auto">
          <a:xfrm>
            <a:off x="0" y="1872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1" y="1928802"/>
            <a:ext cx="4237439" cy="3786214"/>
          </a:xfrm>
          <a:prstGeom prst="rect">
            <a:avLst/>
          </a:prstGeom>
        </p:spPr>
      </p:pic>
      <p:pic>
        <p:nvPicPr>
          <p:cNvPr id="20" name="Picture 6" descr="Трошина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32771" y="4725145"/>
            <a:ext cx="2964021" cy="1797897"/>
          </a:xfrm>
          <a:prstGeom prst="rect">
            <a:avLst/>
          </a:prstGeom>
          <a:noFill/>
        </p:spPr>
      </p:pic>
      <p:sp>
        <p:nvSpPr>
          <p:cNvPr id="21" name="Line 8"/>
          <p:cNvSpPr>
            <a:spLocks noChangeShapeType="1"/>
          </p:cNvSpPr>
          <p:nvPr/>
        </p:nvSpPr>
        <p:spPr bwMode="auto">
          <a:xfrm flipH="1" flipV="1">
            <a:off x="11470811" y="5497530"/>
            <a:ext cx="577851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Заголовок 21"/>
          <p:cNvSpPr txBox="1">
            <a:spLocks noGrp="1"/>
          </p:cNvSpPr>
          <p:nvPr>
            <p:ph type="title"/>
          </p:nvPr>
        </p:nvSpPr>
        <p:spPr>
          <a:xfrm>
            <a:off x="1981199" y="798864"/>
            <a:ext cx="6115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Загрудинный</a:t>
            </a:r>
            <a:r>
              <a:rPr lang="ru-RU" sz="2800" b="1" dirty="0" smtClean="0"/>
              <a:t> зоб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14" name="Picture 10" descr="CIMG06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58176" y="2037510"/>
            <a:ext cx="3438089" cy="24048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899155" y="2162457"/>
            <a:ext cx="863600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7" name="Picture 1029" descr="Трошина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011" y="4725144"/>
            <a:ext cx="2848021" cy="1797896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6480043" y="4417368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«потеря» рецептора ТТГ ( сравнение с нормой) </a:t>
            </a:r>
            <a:endParaRPr lang="ru-RU" sz="1400" b="1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 flipV="1">
            <a:off x="6960096" y="5649930"/>
            <a:ext cx="577851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5" name="Picture 2" descr="C:\Users\User\Desktop\Эндокринология\Терапия\зоб\3 copy.jpg"/>
          <p:cNvPicPr>
            <a:picLocks noChangeAspect="1" noChangeArrowheads="1"/>
          </p:cNvPicPr>
          <p:nvPr/>
        </p:nvPicPr>
        <p:blipFill>
          <a:blip r:embed="rId7" cstate="print"/>
          <a:srcRect l="3691" t="5167" r="2215" b="7382"/>
          <a:stretch>
            <a:fillRect/>
          </a:stretch>
        </p:blipFill>
        <p:spPr bwMode="auto">
          <a:xfrm>
            <a:off x="8411619" y="1000108"/>
            <a:ext cx="36851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Изображение 4">
            <a:extLst>
              <a:ext uri="{FF2B5EF4-FFF2-40B4-BE49-F238E27FC236}">
                <a16:creationId xmlns:a16="http://schemas.microsoft.com/office/drawing/2014/main" xmlns="" id="{37D908DA-957F-6646-AAB8-DEE8BD8FA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6" y="697173"/>
            <a:ext cx="8785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Изображение 5">
            <a:extLst>
              <a:ext uri="{FF2B5EF4-FFF2-40B4-BE49-F238E27FC236}">
                <a16:creationId xmlns:a16="http://schemas.microsoft.com/office/drawing/2014/main" xmlns="" id="{9A526CB3-D2A4-9342-A0A3-777D4ABF5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008448"/>
            <a:ext cx="9144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BD570BAA-7A15-0E4A-8B37-E5AA7F573760}"/>
              </a:ext>
            </a:extLst>
          </p:cNvPr>
          <p:cNvSpPr>
            <a:spLocks noChangeArrowheads="1"/>
          </p:cNvSpPr>
          <p:nvPr/>
        </p:nvSpPr>
        <p:spPr bwMode="auto">
          <a:xfrm rot="446135">
            <a:off x="3337881" y="3290020"/>
            <a:ext cx="3749675" cy="1557337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 - необратимые изменения</a:t>
            </a:r>
            <a:endParaRPr lang="fr-FR" altLang="ru-RU" sz="3200" b="1" dirty="0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AD0780-6120-BC45-8B33-EB935DEFB6FE}"/>
              </a:ext>
            </a:extLst>
          </p:cNvPr>
          <p:cNvSpPr txBox="1"/>
          <p:nvPr/>
        </p:nvSpPr>
        <p:spPr>
          <a:xfrm>
            <a:off x="515654" y="5224983"/>
            <a:ext cx="11160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В РОССИИ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865</a:t>
            </a:r>
            <a:r>
              <a:rPr lang="ru-RU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ДЕТЕЙ РОЖДАЮТСЯ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СНИЖЕННЫМИ УМСТВЕННЫМИ СПОСОБНОСТЯМИ ИЗ-ЗА ДЕФИЦИТА ЙОДА, КОТОРЫЙ ОНИ ИСПЫТЫВАЛИ ВНУТРИУТРОБНО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655" y="2049523"/>
            <a:ext cx="11160690" cy="475514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square" lIns="-7935" tIns="0" rIns="158700" bIns="0" anchor="ctr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FF0000"/>
                </a:solidFill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0070C0"/>
                </a:solidFill>
              </a:rPr>
              <a:t>    «</a:t>
            </a:r>
            <a:r>
              <a:rPr lang="ru-RU" altLang="ru-RU" sz="2400" b="1" dirty="0">
                <a:solidFill>
                  <a:srgbClr val="0070C0"/>
                </a:solidFill>
              </a:rPr>
              <a:t>Политика в области йодирования 	соли   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400" b="1" dirty="0">
                <a:solidFill>
                  <a:srgbClr val="0070C0"/>
                </a:solidFill>
              </a:rPr>
              <a:t>   является   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необходимой, </a:t>
            </a:r>
            <a:endParaRPr lang="ru-RU" altLang="ru-RU" sz="2400" dirty="0">
              <a:solidFill>
                <a:srgbClr val="0070C0"/>
              </a:solidFill>
            </a:endParaRPr>
          </a:p>
          <a:p>
            <a:pPr eaLnBrk="1" hangingPunct="1"/>
            <a:r>
              <a:rPr lang="ru-RU" altLang="ru-RU" sz="2400" dirty="0"/>
              <a:t>	</a:t>
            </a:r>
            <a:endParaRPr lang="ru-RU" altLang="ru-RU" sz="2400" dirty="0" smtClean="0"/>
          </a:p>
          <a:p>
            <a:pPr algn="ctr" eaLnBrk="1" hangingPunct="1"/>
            <a:r>
              <a:rPr lang="ru-RU" altLang="ru-RU" sz="2400" dirty="0" smtClean="0"/>
              <a:t>     </a:t>
            </a:r>
            <a:r>
              <a:rPr lang="ru-RU" altLang="ru-RU" sz="2400" b="1" dirty="0" smtClean="0">
                <a:solidFill>
                  <a:srgbClr val="005DAA"/>
                </a:solidFill>
              </a:rPr>
              <a:t>йодирование соли-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рекомендуемая </a:t>
            </a:r>
            <a:r>
              <a:rPr lang="ru-RU" altLang="ru-RU" sz="2400" b="1" dirty="0">
                <a:solidFill>
                  <a:srgbClr val="0070C0"/>
                </a:solidFill>
              </a:rPr>
              <a:t>стратегия контроля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дефицита </a:t>
            </a:r>
            <a:r>
              <a:rPr lang="ru-RU" altLang="ru-RU" sz="2400" b="1" dirty="0">
                <a:solidFill>
                  <a:srgbClr val="0070C0"/>
                </a:solidFill>
              </a:rPr>
              <a:t>йода и его негативных влияний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	на 	интеллект</a:t>
            </a:r>
            <a:r>
              <a:rPr lang="ru-RU" altLang="ru-RU" sz="2400" b="1" dirty="0">
                <a:solidFill>
                  <a:srgbClr val="0070C0"/>
                </a:solidFill>
              </a:rPr>
              <a:t>» </a:t>
            </a:r>
          </a:p>
          <a:p>
            <a:pPr eaLnBrk="1" hangingPunct="1"/>
            <a:r>
              <a:rPr lang="ru-RU" altLang="ru-RU" sz="800" dirty="0"/>
              <a:t>    </a:t>
            </a:r>
            <a:endParaRPr lang="ru-RU" altLang="ru-RU" sz="1100" i="1" dirty="0"/>
          </a:p>
          <a:p>
            <a:pPr eaLnBrk="1" hangingPunct="1"/>
            <a:r>
              <a:rPr lang="ru-RU" altLang="ru-RU" sz="1100" i="1" dirty="0">
                <a:latin typeface="Calibri" pitchFamily="34" charset="0"/>
              </a:rPr>
              <a:t>  </a:t>
            </a:r>
            <a:r>
              <a:rPr lang="ru-RU" altLang="ru-RU" sz="1100" i="1" dirty="0" smtClean="0">
                <a:latin typeface="Calibri" pitchFamily="34" charset="0"/>
              </a:rPr>
              <a:t>	</a:t>
            </a: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endParaRPr lang="ru-RU" altLang="ru-RU" sz="1100" i="1" dirty="0" smtClean="0">
              <a:latin typeface="Calibri" pitchFamily="34" charset="0"/>
            </a:endParaRPr>
          </a:p>
          <a:p>
            <a:pPr eaLnBrk="1" hangingPunct="1"/>
            <a:r>
              <a:rPr lang="ru-RU" altLang="ru-RU" sz="1100" i="1" dirty="0" smtClean="0">
                <a:latin typeface="Calibri" pitchFamily="34" charset="0"/>
              </a:rPr>
              <a:t>	(</a:t>
            </a:r>
            <a:r>
              <a:rPr lang="en-US" altLang="ru-RU" sz="1100" i="1" dirty="0">
                <a:latin typeface="Calibri" pitchFamily="34" charset="0"/>
              </a:rPr>
              <a:t>WHO Library Cataloguing-in-Publication Data:</a:t>
            </a:r>
            <a:r>
              <a:rPr lang="ru-RU" altLang="ru-RU" sz="1100" i="1" dirty="0">
                <a:latin typeface="Calibri" pitchFamily="34" charset="0"/>
              </a:rPr>
              <a:t>      </a:t>
            </a:r>
            <a:r>
              <a:rPr lang="en-US" altLang="ru-RU" sz="1100" i="1" dirty="0">
                <a:latin typeface="Calibri" pitchFamily="34" charset="0"/>
              </a:rPr>
              <a:t>Salt reduction and iodine fortification strategies in public </a:t>
            </a:r>
            <a:r>
              <a:rPr lang="ru-RU" altLang="ru-RU" sz="1100" i="1" dirty="0">
                <a:latin typeface="Calibri" pitchFamily="34" charset="0"/>
              </a:rPr>
              <a:t>  </a:t>
            </a:r>
          </a:p>
          <a:p>
            <a:pPr eaLnBrk="1" hangingPunct="1"/>
            <a:r>
              <a:rPr lang="ru-RU" altLang="ru-RU" sz="1100" i="1" dirty="0">
                <a:latin typeface="Calibri" pitchFamily="34" charset="0"/>
              </a:rPr>
              <a:t>  </a:t>
            </a:r>
            <a:r>
              <a:rPr lang="ru-RU" altLang="ru-RU" sz="1100" i="1" dirty="0" smtClean="0">
                <a:latin typeface="Calibri" pitchFamily="34" charset="0"/>
              </a:rPr>
              <a:t>	</a:t>
            </a:r>
            <a:r>
              <a:rPr lang="en-US" altLang="ru-RU" sz="1100" i="1" dirty="0" smtClean="0">
                <a:latin typeface="Calibri" pitchFamily="34" charset="0"/>
              </a:rPr>
              <a:t>health</a:t>
            </a:r>
            <a:r>
              <a:rPr lang="en-US" altLang="ru-RU" sz="1100" i="1" dirty="0">
                <a:latin typeface="Calibri" pitchFamily="34" charset="0"/>
              </a:rPr>
              <a:t>: report of a joint technical meeting convened by the </a:t>
            </a:r>
            <a:r>
              <a:rPr lang="ru-RU" altLang="ru-RU" sz="1100" i="1" dirty="0">
                <a:latin typeface="Calibri" pitchFamily="34" charset="0"/>
              </a:rPr>
              <a:t>   </a:t>
            </a:r>
            <a:r>
              <a:rPr lang="en-US" altLang="ru-RU" sz="1100" i="1" dirty="0">
                <a:latin typeface="Calibri" pitchFamily="34" charset="0"/>
              </a:rPr>
              <a:t>World Health Organization and The George </a:t>
            </a:r>
            <a:endParaRPr lang="ru-RU" altLang="ru-RU" sz="1100" i="1" dirty="0">
              <a:latin typeface="Calibri" pitchFamily="34" charset="0"/>
            </a:endParaRPr>
          </a:p>
          <a:p>
            <a:pPr eaLnBrk="1" hangingPunct="1"/>
            <a:r>
              <a:rPr lang="ru-RU" altLang="ru-RU" sz="1100" i="1" dirty="0">
                <a:latin typeface="Calibri" pitchFamily="34" charset="0"/>
              </a:rPr>
              <a:t>  </a:t>
            </a:r>
            <a:r>
              <a:rPr lang="ru-RU" altLang="ru-RU" sz="1100" i="1" dirty="0" smtClean="0">
                <a:latin typeface="Calibri" pitchFamily="34" charset="0"/>
              </a:rPr>
              <a:t>	</a:t>
            </a:r>
            <a:r>
              <a:rPr lang="en-US" altLang="ru-RU" sz="1100" i="1" dirty="0" smtClean="0">
                <a:latin typeface="Calibri" pitchFamily="34" charset="0"/>
              </a:rPr>
              <a:t>Institute </a:t>
            </a:r>
            <a:r>
              <a:rPr lang="en-US" altLang="ru-RU" sz="1100" i="1" dirty="0">
                <a:latin typeface="Calibri" pitchFamily="34" charset="0"/>
              </a:rPr>
              <a:t>for Global Health in</a:t>
            </a:r>
            <a:r>
              <a:rPr lang="ru-RU" altLang="ru-RU" sz="1100" i="1" dirty="0">
                <a:latin typeface="Calibri" pitchFamily="34" charset="0"/>
              </a:rPr>
              <a:t> </a:t>
            </a:r>
            <a:r>
              <a:rPr lang="en-US" altLang="ru-RU" sz="1100" i="1" dirty="0">
                <a:latin typeface="Calibri" pitchFamily="34" charset="0"/>
              </a:rPr>
              <a:t>collaboration with the International Council for </a:t>
            </a:r>
            <a:r>
              <a:rPr lang="ru-RU" altLang="ru-RU" sz="1100" i="1" dirty="0">
                <a:latin typeface="Calibri" pitchFamily="34" charset="0"/>
              </a:rPr>
              <a:t>  </a:t>
            </a:r>
            <a:r>
              <a:rPr lang="en-US" altLang="ru-RU" sz="1100" i="1" dirty="0">
                <a:latin typeface="Calibri" pitchFamily="34" charset="0"/>
              </a:rPr>
              <a:t>the Control of Iodine Deficiency </a:t>
            </a:r>
            <a:endParaRPr lang="ru-RU" altLang="ru-RU" sz="1100" i="1" dirty="0">
              <a:latin typeface="Calibri" pitchFamily="34" charset="0"/>
            </a:endParaRPr>
          </a:p>
          <a:p>
            <a:pPr eaLnBrk="1" hangingPunct="1"/>
            <a:r>
              <a:rPr lang="ru-RU" altLang="ru-RU" sz="1100" i="1" dirty="0">
                <a:latin typeface="Calibri" pitchFamily="34" charset="0"/>
              </a:rPr>
              <a:t>  </a:t>
            </a:r>
            <a:r>
              <a:rPr lang="ru-RU" altLang="ru-RU" sz="1100" i="1" dirty="0" smtClean="0">
                <a:latin typeface="Calibri" pitchFamily="34" charset="0"/>
              </a:rPr>
              <a:t>	</a:t>
            </a:r>
            <a:r>
              <a:rPr lang="en-US" altLang="ru-RU" sz="1100" i="1" dirty="0" smtClean="0">
                <a:latin typeface="Calibri" pitchFamily="34" charset="0"/>
              </a:rPr>
              <a:t>Disorders </a:t>
            </a:r>
            <a:r>
              <a:rPr lang="en-US" altLang="ru-RU" sz="1100" i="1" dirty="0">
                <a:latin typeface="Calibri" pitchFamily="34" charset="0"/>
              </a:rPr>
              <a:t>Global Network, Sydney, Australia, March 2013.</a:t>
            </a:r>
            <a:r>
              <a:rPr lang="ru-RU" altLang="ru-RU" sz="1100" i="1" dirty="0">
                <a:latin typeface="Calibri" pitchFamily="34" charset="0"/>
              </a:rPr>
              <a:t>)</a:t>
            </a:r>
            <a:r>
              <a:rPr lang="en-US" altLang="ru-RU" sz="1100" i="1" dirty="0">
                <a:latin typeface="Calibri" pitchFamily="34" charset="0"/>
              </a:rPr>
              <a:t> 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215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3">
            <a:extLst>
              <a:ext uri="{FF2B5EF4-FFF2-40B4-BE49-F238E27FC236}">
                <a16:creationId xmlns:a16="http://schemas.microsoft.com/office/drawing/2014/main" xmlns="" id="{878B89D2-6E0F-9841-BE02-CD4165755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87" y="517332"/>
            <a:ext cx="9144001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4">
            <a:extLst>
              <a:ext uri="{FF2B5EF4-FFF2-40B4-BE49-F238E27FC236}">
                <a16:creationId xmlns:a16="http://schemas.microsoft.com/office/drawing/2014/main" xmlns="" id="{C04E160E-89F3-424B-AA66-9A248B76C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6" y="1272589"/>
            <a:ext cx="11561671" cy="48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5">
            <a:extLst>
              <a:ext uri="{FF2B5EF4-FFF2-40B4-BE49-F238E27FC236}">
                <a16:creationId xmlns:a16="http://schemas.microsoft.com/office/drawing/2014/main" xmlns="" id="{9793B78B-FF22-AC40-BBAC-86BDE66A1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436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0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0" descr="fon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1051985" y="1390659"/>
            <a:ext cx="1008168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altLang="ru-RU">
                <a:solidFill>
                  <a:srgbClr val="FF0000"/>
                </a:solidFill>
              </a:rPr>
              <a:t>Группы, требующие</a:t>
            </a:r>
            <a:r>
              <a:rPr lang="en-US" altLang="ru-RU">
                <a:solidFill>
                  <a:srgbClr val="FF0000"/>
                </a:solidFill>
              </a:rPr>
              <a:t/>
            </a:r>
            <a:br>
              <a:rPr lang="en-US" altLang="ru-RU">
                <a:solidFill>
                  <a:srgbClr val="FF0000"/>
                </a:solidFill>
              </a:rPr>
            </a:br>
            <a:r>
              <a:rPr lang="ru-RU" altLang="ru-RU">
                <a:solidFill>
                  <a:srgbClr val="FF0000"/>
                </a:solidFill>
              </a:rPr>
              <a:t>дополнительного приема йода</a:t>
            </a:r>
            <a:r>
              <a:rPr lang="en-US" altLang="ru-RU">
                <a:solidFill>
                  <a:srgbClr val="FF0000"/>
                </a:solidFill>
              </a:rPr>
              <a:t>!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268817" y="2555876"/>
            <a:ext cx="21598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ru-RU" altLang="ru-RU" sz="2000">
                <a:solidFill>
                  <a:srgbClr val="336699"/>
                </a:solidFill>
              </a:rPr>
              <a:t>Дети от 0 до 2 лет</a:t>
            </a:r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4008967" y="2555876"/>
            <a:ext cx="2715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ru-RU" altLang="ru-RU" sz="2000">
                <a:solidFill>
                  <a:srgbClr val="336699"/>
                </a:solidFill>
              </a:rPr>
              <a:t>Беременные женщины</a:t>
            </a:r>
          </a:p>
        </p:txBody>
      </p:sp>
      <p:sp>
        <p:nvSpPr>
          <p:cNvPr id="30726" name="Rectangle 14"/>
          <p:cNvSpPr>
            <a:spLocks noChangeArrowheads="1"/>
          </p:cNvSpPr>
          <p:nvPr/>
        </p:nvSpPr>
        <p:spPr bwMode="auto">
          <a:xfrm>
            <a:off x="8629657" y="2554289"/>
            <a:ext cx="2032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ru-RU" altLang="ru-RU" sz="2000">
                <a:solidFill>
                  <a:srgbClr val="336699"/>
                </a:solidFill>
              </a:rPr>
              <a:t>Кормящие мамы</a:t>
            </a:r>
          </a:p>
        </p:txBody>
      </p:sp>
      <p:sp>
        <p:nvSpPr>
          <p:cNvPr id="30727" name="Rectangle 21"/>
          <p:cNvSpPr>
            <a:spLocks noChangeArrowheads="1"/>
          </p:cNvSpPr>
          <p:nvPr/>
        </p:nvSpPr>
        <p:spPr bwMode="auto">
          <a:xfrm>
            <a:off x="0" y="2"/>
            <a:ext cx="12192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100">
                <a:solidFill>
                  <a:schemeClr val="bg1"/>
                </a:solidFill>
              </a:rPr>
              <a:t>Группы повышенного риска развития йододефицитных заболеваний,</a:t>
            </a:r>
            <a:r>
              <a:rPr lang="en-US" altLang="ru-RU" sz="3100">
                <a:solidFill>
                  <a:schemeClr val="bg1"/>
                </a:solidFill>
              </a:rPr>
              <a:t> </a:t>
            </a:r>
            <a:r>
              <a:rPr lang="ru-RU" altLang="ru-RU" sz="3100">
                <a:solidFill>
                  <a:schemeClr val="bg1"/>
                </a:solidFill>
              </a:rPr>
              <a:t>ВОЗ-2007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12192000" cy="762000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1"/>
                </a:solidFill>
              </a:rPr>
              <a:t>Основные этапы развития нервной системы плода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3203" y="4495800"/>
            <a:ext cx="117983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smtClean="0">
                <a:solidFill>
                  <a:srgbClr val="002060"/>
                </a:solidFill>
              </a:rPr>
              <a:t>0 	 5   10   15    20    25    30   35    40   	роды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smtClean="0">
                <a:solidFill>
                  <a:srgbClr val="002060"/>
                </a:solidFill>
              </a:rPr>
              <a:t>гестационный возраст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600" b="1" i="1" smtClean="0">
              <a:solidFill>
                <a:srgbClr val="800000"/>
              </a:solidFill>
            </a:endParaRPr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0" y="4419600"/>
            <a:ext cx="11480800" cy="76200"/>
          </a:xfrm>
          <a:prstGeom prst="rightArrow">
            <a:avLst>
              <a:gd name="adj1" fmla="val 50000"/>
              <a:gd name="adj2" fmla="val 28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7924800" y="914400"/>
            <a:ext cx="101600" cy="3429000"/>
          </a:xfrm>
          <a:prstGeom prst="upArrow">
            <a:avLst>
              <a:gd name="adj1" fmla="val 50000"/>
              <a:gd name="adj2" fmla="val 1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1422400" y="838200"/>
            <a:ext cx="1320800" cy="609600"/>
          </a:xfrm>
          <a:prstGeom prst="flowChartAlternate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улитка</a:t>
            </a: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1625600" y="1524000"/>
            <a:ext cx="2946400" cy="5334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Кора головного</a:t>
            </a:r>
          </a:p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 мозга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2438400" y="2133600"/>
            <a:ext cx="2540000" cy="5334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Полосатое</a:t>
            </a:r>
          </a:p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 тело</a:t>
            </a: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1117600" y="2743200"/>
            <a:ext cx="3759200" cy="6096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Субарахноидальные</a:t>
            </a:r>
          </a:p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 пути</a:t>
            </a: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>
            <a:off x="1016000" y="3429000"/>
            <a:ext cx="2438400" cy="5334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Мозолистое </a:t>
            </a:r>
          </a:p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тело</a:t>
            </a:r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711200" y="4114800"/>
            <a:ext cx="1422400" cy="3048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глаза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4368800" y="1524000"/>
            <a:ext cx="6705600" cy="533400"/>
          </a:xfrm>
          <a:prstGeom prst="flowChartExtract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миелинизация</a:t>
            </a: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7721600" y="3352800"/>
            <a:ext cx="2844800" cy="4572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400" b="1">
                <a:solidFill>
                  <a:srgbClr val="003366"/>
                </a:solidFill>
              </a:rPr>
              <a:t>мозжечок</a:t>
            </a:r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>
            <a:off x="6908800" y="4114800"/>
            <a:ext cx="4267200" cy="304800"/>
          </a:xfrm>
          <a:prstGeom prst="flowChartProcess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solidFill>
                  <a:srgbClr val="003366"/>
                </a:solidFill>
              </a:rPr>
              <a:t>Зубчатый гипокамп</a:t>
            </a:r>
          </a:p>
        </p:txBody>
      </p:sp>
      <p:sp>
        <p:nvSpPr>
          <p:cNvPr id="15" name="Овал 14"/>
          <p:cNvSpPr/>
          <p:nvPr/>
        </p:nvSpPr>
        <p:spPr>
          <a:xfrm rot="1140000">
            <a:off x="406403" y="693738"/>
            <a:ext cx="3467100" cy="428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16002" y="5589592"/>
            <a:ext cx="642408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ВОЗ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ru-RU" b="1" dirty="0">
                <a:solidFill>
                  <a:srgbClr val="002060"/>
                </a:solidFill>
              </a:rPr>
              <a:t>в </a:t>
            </a:r>
            <a:r>
              <a:rPr lang="ru-RU" b="1" dirty="0" err="1">
                <a:solidFill>
                  <a:srgbClr val="002060"/>
                </a:solidFill>
              </a:rPr>
              <a:t>йододефицитных</a:t>
            </a:r>
            <a:r>
              <a:rPr lang="ru-RU" b="1" dirty="0">
                <a:solidFill>
                  <a:srgbClr val="002060"/>
                </a:solidFill>
              </a:rPr>
              <a:t> регионах </a:t>
            </a:r>
            <a:r>
              <a:rPr lang="en-US" b="1" dirty="0">
                <a:solidFill>
                  <a:srgbClr val="002060"/>
                </a:solidFill>
              </a:rPr>
              <a:t>IQ </a:t>
            </a:r>
            <a:r>
              <a:rPr lang="ru-RU" b="1" dirty="0">
                <a:solidFill>
                  <a:srgbClr val="002060"/>
                </a:solidFill>
              </a:rPr>
              <a:t>снижен на 15 пунктов!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34641"/>
            <a:ext cx="9144000" cy="985838"/>
          </a:xfrm>
        </p:spPr>
        <p:txBody>
          <a:bodyPr/>
          <a:lstStyle/>
          <a:p>
            <a:pPr eaLnBrk="1" hangingPunct="1"/>
            <a:r>
              <a:rPr lang="ru-RU" sz="2400" b="1" dirty="0"/>
              <a:t>Щитовидная железа и </a:t>
            </a:r>
            <a:r>
              <a:rPr lang="ru-RU" sz="2400" b="1" dirty="0" smtClean="0"/>
              <a:t>беременность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87777" y="1730716"/>
            <a:ext cx="5256212" cy="1287275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dirty="0" smtClean="0">
                <a:solidFill>
                  <a:srgbClr val="002060"/>
                </a:solidFill>
              </a:rPr>
              <a:t>На 16-17 неделе щитовидная железа плода полностью дифференцирована и активно функционирует</a:t>
            </a:r>
          </a:p>
        </p:txBody>
      </p:sp>
      <p:pic>
        <p:nvPicPr>
          <p:cNvPr id="16388" name="Picture 4" descr="week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8833" y="2243139"/>
            <a:ext cx="3576639" cy="3184922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09579" y="3615003"/>
            <a:ext cx="7402883" cy="24801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rmAutofit fontScale="92500" lnSpcReduction="20000"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1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Сниженное поступление йода во время беременности                                                                       (и непосредственно перед ней):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defRPr/>
            </a:pPr>
            <a:endParaRPr lang="ru-RU" sz="21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хроническая стимуляция ЩЖ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относительная </a:t>
            </a:r>
            <a:r>
              <a:rPr lang="ru-RU" sz="21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гипотироксинемия</a:t>
            </a:r>
            <a:endParaRPr lang="ru-RU" sz="21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проблемы течения беременности и родов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аномалии плода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1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формирование зоба у плода и матери  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ru-RU" sz="2100" b="1" kern="1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8789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Критерий оптимальной профилактики - </a:t>
            </a:r>
            <a:r>
              <a:rPr lang="ru-RU" sz="4000" dirty="0" err="1" smtClean="0"/>
              <a:t>йодурия</a:t>
            </a:r>
            <a:endParaRPr lang="ru-RU" sz="40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3829050"/>
          </a:xfrm>
        </p:spPr>
        <p:txBody>
          <a:bodyPr/>
          <a:lstStyle/>
          <a:p>
            <a:r>
              <a:rPr lang="ru-RU" b="1" u="sng" dirty="0" smtClean="0"/>
              <a:t>Необходимая доза йода</a:t>
            </a:r>
          </a:p>
          <a:p>
            <a:pPr>
              <a:buFontTx/>
              <a:buNone/>
            </a:pPr>
            <a:r>
              <a:rPr lang="ru-RU" sz="2800" b="1" dirty="0" smtClean="0"/>
              <a:t>Беременные  		250-300мкг в день</a:t>
            </a:r>
          </a:p>
          <a:p>
            <a:pPr>
              <a:buFontTx/>
              <a:buNone/>
            </a:pPr>
            <a:r>
              <a:rPr lang="ru-RU" sz="2800" b="1" dirty="0" smtClean="0"/>
              <a:t>Кормящие 		225-350мкг  в день</a:t>
            </a:r>
            <a:r>
              <a:rPr lang="ru-RU" b="1" dirty="0" smtClean="0"/>
              <a:t>       </a:t>
            </a:r>
          </a:p>
          <a:p>
            <a:pPr>
              <a:buFontTx/>
              <a:buNone/>
            </a:pPr>
            <a:r>
              <a:rPr lang="ru-RU" b="1" dirty="0" smtClean="0">
                <a:solidFill>
                  <a:srgbClr val="006600"/>
                </a:solidFill>
              </a:rPr>
              <a:t>Среднесуточный</a:t>
            </a:r>
          </a:p>
          <a:p>
            <a:pPr>
              <a:buFontTx/>
              <a:buNone/>
            </a:pPr>
            <a:r>
              <a:rPr lang="ru-RU" b="1" dirty="0" smtClean="0">
                <a:solidFill>
                  <a:srgbClr val="006600"/>
                </a:solidFill>
              </a:rPr>
              <a:t> объем мочи  		1,5 л</a:t>
            </a:r>
          </a:p>
          <a:p>
            <a:pPr>
              <a:buFontTx/>
              <a:buNone/>
            </a:pPr>
            <a:endParaRPr lang="ru-RU" b="1" i="1" dirty="0" smtClean="0">
              <a:solidFill>
                <a:srgbClr val="7E007E"/>
              </a:solidFill>
            </a:endParaRPr>
          </a:p>
        </p:txBody>
      </p:sp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8260797" y="6273800"/>
            <a:ext cx="3550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i="1"/>
              <a:t>(ВОЗ, ЮНИСЕФ и МСКЙДЗ, 2007)</a:t>
            </a:r>
          </a:p>
        </p:txBody>
      </p:sp>
      <p:sp>
        <p:nvSpPr>
          <p:cNvPr id="28677" name="Прямоугольник 4"/>
          <p:cNvSpPr>
            <a:spLocks noChangeArrowheads="1"/>
          </p:cNvSpPr>
          <p:nvPr/>
        </p:nvSpPr>
        <p:spPr bwMode="auto">
          <a:xfrm>
            <a:off x="476251" y="4786313"/>
            <a:ext cx="11334749" cy="95410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/>
              <a:t>Нормативные значения экскреции йода с мочой  </a:t>
            </a:r>
          </a:p>
          <a:p>
            <a:pPr algn="ctr"/>
            <a:r>
              <a:rPr lang="ru-RU" sz="2800" b="1" i="1">
                <a:solidFill>
                  <a:srgbClr val="990000"/>
                </a:solidFill>
              </a:rPr>
              <a:t>150 – 250 мкг/л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09588"/>
            <a:ext cx="10363200" cy="990600"/>
          </a:xfrm>
        </p:spPr>
        <p:txBody>
          <a:bodyPr lIns="92075" tIns="46038" rIns="92075" bIns="46038"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err="1" smtClean="0"/>
              <a:t>Йододефицитные</a:t>
            </a:r>
            <a:r>
              <a:rPr lang="ru-RU" sz="3600" b="1" dirty="0" smtClean="0"/>
              <a:t> заболевания и интеллект</a:t>
            </a:r>
            <a:endParaRPr lang="fr-FR" sz="3600" b="1" dirty="0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3569208" y="1484313"/>
            <a:ext cx="5664200" cy="1079500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ru-RU" altLang="ru-RU" sz="2800" b="1" dirty="0" smtClean="0">
                <a:solidFill>
                  <a:schemeClr val="tx2"/>
                </a:solidFill>
              </a:rPr>
              <a:t>Снижение </a:t>
            </a:r>
            <a:r>
              <a:rPr lang="en-US" altLang="ru-RU" sz="2800" b="1" dirty="0" smtClean="0">
                <a:solidFill>
                  <a:schemeClr val="tx2"/>
                </a:solidFill>
              </a:rPr>
              <a:t>IQ </a:t>
            </a:r>
            <a:r>
              <a:rPr lang="ru-RU" altLang="ru-RU" sz="2800" b="1" dirty="0" smtClean="0">
                <a:solidFill>
                  <a:schemeClr val="tx2"/>
                </a:solidFill>
              </a:rPr>
              <a:t>на</a:t>
            </a:r>
            <a:r>
              <a:rPr lang="en-US" altLang="ru-RU" sz="2800" b="1" dirty="0" smtClean="0">
                <a:solidFill>
                  <a:schemeClr val="tx2"/>
                </a:solidFill>
              </a:rPr>
              <a:t> </a:t>
            </a:r>
            <a:r>
              <a:rPr lang="ru-RU" altLang="ru-RU" sz="2800" b="1" dirty="0" smtClean="0">
                <a:solidFill>
                  <a:schemeClr val="tx2"/>
                </a:solidFill>
              </a:rPr>
              <a:t>11-18 пунктов</a:t>
            </a:r>
            <a:endParaRPr lang="fr-FR" altLang="ru-RU" sz="2800" b="1" dirty="0" smtClean="0">
              <a:solidFill>
                <a:schemeClr val="tx2"/>
              </a:solidFill>
            </a:endParaRPr>
          </a:p>
        </p:txBody>
      </p:sp>
      <p:sp>
        <p:nvSpPr>
          <p:cNvPr id="108548" name="Rectangle 5"/>
          <p:cNvSpPr>
            <a:spLocks noChangeArrowheads="1"/>
          </p:cNvSpPr>
          <p:nvPr/>
        </p:nvSpPr>
        <p:spPr bwMode="auto">
          <a:xfrm rot="-5400000">
            <a:off x="6896630" y="4108457"/>
            <a:ext cx="355917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fr-FR" altLang="ru-RU" sz="1400">
              <a:solidFill>
                <a:srgbClr val="618FFD"/>
              </a:solidFill>
              <a:latin typeface="Arial" pitchFamily="34" charset="0"/>
            </a:endParaRPr>
          </a:p>
          <a:p>
            <a:endParaRPr lang="fr-FR" altLang="ru-RU" sz="1400">
              <a:solidFill>
                <a:srgbClr val="618FFD"/>
              </a:solidFill>
              <a:latin typeface="Arial" pitchFamily="34" charset="0"/>
            </a:endParaRPr>
          </a:p>
        </p:txBody>
      </p:sp>
      <p:pic>
        <p:nvPicPr>
          <p:cNvPr id="108549" name="Picture 6"/>
          <p:cNvPicPr>
            <a:picLocks noChangeAspect="1" noChangeArrowheads="1"/>
          </p:cNvPicPr>
          <p:nvPr/>
        </p:nvPicPr>
        <p:blipFill>
          <a:blip r:embed="rId3" cstate="print"/>
          <a:srcRect l="9607" t="-220" r="9770"/>
          <a:stretch>
            <a:fillRect/>
          </a:stretch>
        </p:blipFill>
        <p:spPr bwMode="auto">
          <a:xfrm>
            <a:off x="4198451" y="2636838"/>
            <a:ext cx="4417484" cy="3148012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 rot="446135">
            <a:off x="3717545" y="5181627"/>
            <a:ext cx="4999567" cy="1077860"/>
          </a:xfrm>
          <a:prstGeom prst="rect">
            <a:avLst/>
          </a:prstGeom>
          <a:solidFill>
            <a:srgbClr val="FC0128"/>
          </a:solidFill>
          <a:ln w="3175">
            <a:solidFill>
              <a:srgbClr val="99CCFF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FFFF"/>
                </a:solidFill>
                <a:latin typeface="Arial" pitchFamily="34" charset="0"/>
              </a:rPr>
              <a:t>100 % - необратимые изменения</a:t>
            </a:r>
            <a:endParaRPr lang="fr-FR" altLang="ru-RU" sz="32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47913" y="367653"/>
            <a:ext cx="12192000" cy="121443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dirty="0" smtClean="0"/>
              <a:t>Результаты </a:t>
            </a:r>
            <a:r>
              <a:rPr lang="en-US" altLang="ru-RU" sz="2000" b="1" dirty="0" smtClean="0"/>
              <a:t>IQ</a:t>
            </a:r>
            <a:r>
              <a:rPr lang="ru-RU" altLang="ru-RU" sz="2000" b="1" dirty="0" smtClean="0"/>
              <a:t> тестирования школьников </a:t>
            </a:r>
            <a:br>
              <a:rPr lang="ru-RU" altLang="ru-RU" sz="2000" b="1" dirty="0" smtClean="0"/>
            </a:br>
            <a:r>
              <a:rPr lang="ru-RU" altLang="ru-RU" sz="2000" b="1" dirty="0" smtClean="0"/>
              <a:t>в различных регионах РФ </a:t>
            </a:r>
            <a:r>
              <a:rPr lang="ru-RU" altLang="ru-RU" sz="2000" b="1" i="1" dirty="0" smtClean="0"/>
              <a:t>Тест на интеллект, без учета влияния культуры (</a:t>
            </a:r>
            <a:r>
              <a:rPr lang="en-US" altLang="ru-RU" sz="2000" b="1" i="1" dirty="0" smtClean="0"/>
              <a:t>CF 2A)</a:t>
            </a:r>
            <a:endParaRPr lang="ru-RU" altLang="ru-RU" sz="2000" b="1" i="1" dirty="0" smtClean="0"/>
          </a:p>
        </p:txBody>
      </p:sp>
      <p:graphicFrame>
        <p:nvGraphicFramePr>
          <p:cNvPr id="64102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304920"/>
              </p:ext>
            </p:extLst>
          </p:nvPr>
        </p:nvGraphicFramePr>
        <p:xfrm>
          <a:off x="335362" y="1582091"/>
          <a:ext cx="11617457" cy="494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Worksheet" r:id="rId3" imgW="4638723" imgH="4114800" progId="Excel.Sheet.8">
                  <p:embed/>
                </p:oleObj>
              </mc:Choice>
              <mc:Fallback>
                <p:oleObj name="Worksheet" r:id="rId3" imgW="4638723" imgH="41148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2" y="1582091"/>
                        <a:ext cx="11617457" cy="49432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44"/>
          <p:cNvSpPr txBox="1">
            <a:spLocks noChangeArrowheads="1"/>
          </p:cNvSpPr>
          <p:nvPr/>
        </p:nvSpPr>
        <p:spPr bwMode="auto">
          <a:xfrm>
            <a:off x="9184245" y="3071810"/>
            <a:ext cx="6992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400" dirty="0"/>
              <a:t>p&lt;</a:t>
            </a:r>
            <a:r>
              <a:rPr lang="ru-RU" altLang="ru-RU" sz="1400" dirty="0"/>
              <a:t>0,05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 rot="10800000" flipV="1">
            <a:off x="2300438" y="5929288"/>
            <a:ext cx="53805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altLang="ru-RU" sz="1600" b="1" dirty="0">
                <a:cs typeface="Times New Roman" pitchFamily="18" charset="0"/>
              </a:rPr>
              <a:t>Сравнительный анализ средних значений </a:t>
            </a:r>
            <a:r>
              <a:rPr lang="en-US" altLang="ru-RU" sz="1600" b="1" dirty="0">
                <a:cs typeface="Times New Roman" pitchFamily="18" charset="0"/>
              </a:rPr>
              <a:t>IQ</a:t>
            </a:r>
            <a:r>
              <a:rPr lang="ru-RU" altLang="ru-RU" sz="1600" b="1" dirty="0">
                <a:cs typeface="Times New Roman" pitchFamily="18" charset="0"/>
              </a:rPr>
              <a:t> школьников </a:t>
            </a:r>
            <a:r>
              <a:rPr lang="ru-RU" altLang="ru-RU" sz="1600" b="1" dirty="0" err="1">
                <a:cs typeface="Times New Roman" pitchFamily="18" charset="0"/>
              </a:rPr>
              <a:t>йодобеспеченных</a:t>
            </a:r>
            <a:r>
              <a:rPr lang="ru-RU" altLang="ru-RU" sz="1600" b="1" dirty="0">
                <a:cs typeface="Times New Roman" pitchFamily="18" charset="0"/>
              </a:rPr>
              <a:t> и </a:t>
            </a:r>
            <a:r>
              <a:rPr lang="ru-RU" altLang="ru-RU" sz="1600" b="1" dirty="0" err="1">
                <a:cs typeface="Times New Roman" pitchFamily="18" charset="0"/>
              </a:rPr>
              <a:t>йододефицитных</a:t>
            </a:r>
            <a:r>
              <a:rPr lang="ru-RU" altLang="ru-RU" sz="1600" b="1" dirty="0">
                <a:cs typeface="Times New Roman" pitchFamily="18" charset="0"/>
              </a:rPr>
              <a:t> </a:t>
            </a:r>
            <a:r>
              <a:rPr lang="ru-RU" altLang="ru-RU" sz="1600" b="1" dirty="0" smtClean="0">
                <a:cs typeface="Times New Roman" pitchFamily="18" charset="0"/>
              </a:rPr>
              <a:t>регионов  (по </a:t>
            </a:r>
            <a:r>
              <a:rPr lang="ru-RU" altLang="ru-RU" sz="1600" b="1" dirty="0">
                <a:cs typeface="Times New Roman" pitchFamily="18" charset="0"/>
              </a:rPr>
              <a:t>медиане </a:t>
            </a:r>
            <a:r>
              <a:rPr lang="ru-RU" altLang="ru-RU" sz="1600" b="1" dirty="0" err="1">
                <a:cs typeface="Times New Roman" pitchFamily="18" charset="0"/>
              </a:rPr>
              <a:t>йодурии</a:t>
            </a:r>
            <a:r>
              <a:rPr lang="ru-RU" altLang="ru-RU" sz="1600" b="1" dirty="0" smtClean="0">
                <a:cs typeface="Times New Roman" pitchFamily="18" charset="0"/>
              </a:rPr>
              <a:t>)</a:t>
            </a:r>
            <a:endParaRPr lang="ru-RU" altLang="ru-RU" sz="1600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5302251" y="5292726"/>
            <a:ext cx="723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A50021"/>
                </a:solidFill>
              </a:rPr>
              <a:t>Снижение </a:t>
            </a:r>
            <a:r>
              <a:rPr lang="en-US" altLang="ru-RU" b="1" dirty="0">
                <a:solidFill>
                  <a:srgbClr val="A50021"/>
                </a:solidFill>
              </a:rPr>
              <a:t>IQ</a:t>
            </a:r>
            <a:r>
              <a:rPr lang="ru-RU" altLang="ru-RU" b="1" dirty="0">
                <a:solidFill>
                  <a:srgbClr val="A50021"/>
                </a:solidFill>
              </a:rPr>
              <a:t> на 11-18% </a:t>
            </a:r>
          </a:p>
          <a:p>
            <a:pPr algn="ctr" eaLnBrk="1" hangingPunct="1"/>
            <a:r>
              <a:rPr lang="ru-RU" altLang="ru-RU" b="1" dirty="0">
                <a:solidFill>
                  <a:srgbClr val="A50021"/>
                </a:solidFill>
              </a:rPr>
              <a:t>выявлено в большинстве регионов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24193" y="6165304"/>
            <a:ext cx="4128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/>
              <a:t>Г.А.Мельниченко, Е.А.Трошина, С.И.Соловьева</a:t>
            </a:r>
            <a:r>
              <a:rPr lang="ru-RU" sz="1000" i="1" dirty="0"/>
              <a:t> </a:t>
            </a:r>
            <a:r>
              <a:rPr lang="ru-RU" sz="1000" i="1" dirty="0" smtClean="0"/>
              <a:t>201г («</a:t>
            </a:r>
            <a:r>
              <a:rPr lang="ru-RU" sz="1000" i="1" dirty="0" err="1" smtClean="0"/>
              <a:t>Тиромобиль</a:t>
            </a:r>
            <a:r>
              <a:rPr lang="ru-RU" sz="1000" i="1" dirty="0" smtClean="0"/>
              <a:t>»)</a:t>
            </a:r>
            <a:endParaRPr lang="ru-RU" sz="1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35362" y="5694348"/>
            <a:ext cx="547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15 </a:t>
            </a:r>
            <a:r>
              <a:rPr lang="ru-RU" sz="2400" dirty="0" smtClean="0"/>
              <a:t>регионов,  </a:t>
            </a:r>
          </a:p>
          <a:p>
            <a:r>
              <a:rPr lang="ru-RU" sz="2400" dirty="0" smtClean="0"/>
              <a:t>2856  детей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 rot="-960000">
            <a:off x="429913" y="2580778"/>
            <a:ext cx="11525331" cy="95410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Когортные</a:t>
            </a:r>
            <a:r>
              <a:rPr lang="ru-RU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психомоторного развития детей, испытавших кумулятивное воздействие дефицита йода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D4AF213-83A3-7A4F-A852-14FC4CB04152}"/>
              </a:ext>
            </a:extLst>
          </p:cNvPr>
          <p:cNvSpPr/>
          <p:nvPr/>
        </p:nvSpPr>
        <p:spPr>
          <a:xfrm>
            <a:off x="434897" y="672965"/>
            <a:ext cx="3691053" cy="5973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4" name="TextBox 4">
            <a:extLst>
              <a:ext uri="{FF2B5EF4-FFF2-40B4-BE49-F238E27FC236}">
                <a16:creationId xmlns:a16="http://schemas.microsoft.com/office/drawing/2014/main" xmlns="" id="{5853A6F1-803D-A646-895F-7121EECAE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97" y="1620140"/>
            <a:ext cx="3691053" cy="3785652"/>
          </a:xfrm>
          <a:prstGeom prst="rect">
            <a:avLst/>
          </a:prstGeom>
          <a:solidFill>
            <a:srgbClr val="A30106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ВСЕОБЩЕЕ ЙОДИРОВАННИЕ СОЛИ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ЭФФЕКТИВНЫЙ, ЭКОНОМИЧНЫЙ И БЕЗОПАСНЫЙ МЕТОД УСТРАНЕНИЯ ДЕФИЦИТА ЙОДА В ПИТАНИИ</a:t>
            </a:r>
            <a:endParaRPr kumimoji="0" lang="en-US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39D1420F-A93F-2447-B1F4-DFA1D3D14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8645"/>
          <a:stretch/>
        </p:blipFill>
        <p:spPr bwMode="auto">
          <a:xfrm>
            <a:off x="4248964" y="684115"/>
            <a:ext cx="3691053" cy="194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EE33A190-154E-9646-B038-23C2C34DF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63" y="728641"/>
            <a:ext cx="3643640" cy="185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FE5500-D68E-DB40-AEC8-367B87276270}"/>
              </a:ext>
            </a:extLst>
          </p:cNvPr>
          <p:cNvSpPr/>
          <p:nvPr/>
        </p:nvSpPr>
        <p:spPr>
          <a:xfrm>
            <a:off x="4248964" y="3275006"/>
            <a:ext cx="75081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ВОЗ: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пищевая соль, используемая в домохозяйствах и пищевой промышленности, должна быть обогащена йодом в качества безопасной и эффективной стратегии для профилактики и устранения нарушений, вызванных дефицитом йода, у населения,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неотложные ситуации </a:t>
            </a:r>
            <a:endParaRPr lang="en-US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(strong recommendation)</a:t>
            </a:r>
          </a:p>
        </p:txBody>
      </p:sp>
    </p:spTree>
    <p:extLst>
      <p:ext uri="{BB962C8B-B14F-4D97-AF65-F5344CB8AC3E}">
        <p14:creationId xmlns:p14="http://schemas.microsoft.com/office/powerpoint/2010/main" val="15042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212" y="636602"/>
            <a:ext cx="8273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0D7"/>
                </a:solidFill>
              </a:rPr>
              <a:t>Дефицит йода в РФ</a:t>
            </a:r>
            <a:r>
              <a:rPr lang="en-US" sz="3200" dirty="0" smtClean="0">
                <a:solidFill>
                  <a:srgbClr val="FFF0D7"/>
                </a:solidFill>
              </a:rPr>
              <a:t>: </a:t>
            </a:r>
            <a:r>
              <a:rPr lang="ru-RU" sz="3200" dirty="0" smtClean="0">
                <a:solidFill>
                  <a:srgbClr val="FFF0D7"/>
                </a:solidFill>
              </a:rPr>
              <a:t>факты и решения</a:t>
            </a:r>
          </a:p>
          <a:p>
            <a:pPr algn="ctr"/>
            <a:r>
              <a:rPr lang="ru-RU" sz="3200" dirty="0" smtClean="0">
                <a:solidFill>
                  <a:srgbClr val="FFF0D7"/>
                </a:solidFill>
              </a:rPr>
              <a:t> (2009-2017г)</a:t>
            </a:r>
            <a:endParaRPr lang="ru-RU" sz="3200" dirty="0">
              <a:solidFill>
                <a:srgbClr val="FFF0D7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37323" y="1848387"/>
            <a:ext cx="8689851" cy="164250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Доказано,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«добровольная» модель потребления йодированной соли – не эффективна</a:t>
            </a:r>
            <a:endParaRPr kumimoji="0" lang="ru-RU" altLang="ru-RU" sz="20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Необходима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система мер для широкого охвата йодной профилактикой детей, беременных и кормящих женщин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459" y="4219141"/>
            <a:ext cx="1176219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ru-RU" sz="1600" dirty="0" smtClean="0"/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Правительством «Основ государственной политики РФ в области здорового питания на период до 2020г»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572н ,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йода 200-250мкг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рекомендованы на протяжении всей беременности и лактации (2012г)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 Главного Государственного санитарного врача "О мерах по профилактике заболеваний, обусловленных дефицитом микронутриентов… (2013г)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Системная аналитическая и научная работа, подготовка очередного законопроекта в Государственную Думу РФ (2016-2017)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ВОЗ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йодирование соли = сохранение интеллекта нации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flipH="1">
            <a:off x="4751851" y="3558150"/>
            <a:ext cx="666755" cy="625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164" y="871709"/>
            <a:ext cx="2534507" cy="314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24C9215-A73E-9749-8D20-F70788F0AC03}"/>
              </a:ext>
            </a:extLst>
          </p:cNvPr>
          <p:cNvSpPr/>
          <p:nvPr/>
        </p:nvSpPr>
        <p:spPr>
          <a:xfrm>
            <a:off x="574110" y="5952558"/>
            <a:ext cx="11043780" cy="83099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здорового образа жизни необходимо внедрение системы государственных и общественных мер по профилактике факторов риска неинфекционных заболеваний.</a:t>
            </a:r>
          </a:p>
          <a:p>
            <a:pPr algn="r">
              <a:spcBef>
                <a:spcPct val="0"/>
              </a:spcBef>
            </a:pPr>
            <a:r>
              <a:rPr lang="ru-RU" alt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(Концепция развития  здравоохранения РФ до 2020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95251" y="3017138"/>
            <a:ext cx="6096000" cy="1774254"/>
          </a:xfrm>
        </p:spPr>
        <p:txBody>
          <a:bodyPr/>
          <a:lstStyle/>
          <a:p>
            <a:pPr eaLnBrk="1" hangingPunct="1"/>
            <a:r>
              <a:rPr lang="ru-RU" sz="1800" dirty="0" smtClean="0"/>
              <a:t>«…. Обязательная модель профилактики йодного дефицита путем всеобщего йодирования соли потребует принятия Государственной Думой специального </a:t>
            </a:r>
            <a:r>
              <a:rPr lang="ru-RU" sz="1800" b="1" dirty="0" smtClean="0">
                <a:solidFill>
                  <a:srgbClr val="C00000"/>
                </a:solidFill>
              </a:rPr>
              <a:t>закона о профилактике дефицита йода </a:t>
            </a:r>
            <a:r>
              <a:rPr lang="ru-RU" sz="1800" dirty="0" smtClean="0"/>
              <a:t>в питании…»  </a:t>
            </a:r>
            <a:r>
              <a:rPr lang="ru-RU" sz="1800" i="1" dirty="0" err="1" smtClean="0">
                <a:solidFill>
                  <a:srgbClr val="0070C0"/>
                </a:solidFill>
              </a:rPr>
              <a:t>О.Г.Борзова</a:t>
            </a:r>
            <a:endParaRPr lang="ru-RU" sz="1800" i="1" dirty="0" smtClean="0">
              <a:solidFill>
                <a:srgbClr val="0070C0"/>
              </a:solidFill>
            </a:endParaRP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476251" y="4321664"/>
            <a:ext cx="5715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0" i="1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000" i="1" dirty="0">
                <a:latin typeface="Calibri" pitchFamily="34" charset="0"/>
              </a:rPr>
              <a:t>Встреча депутатов комитета Государственной Думы по охране здоровья с делегацией Детского Фонда ООН (ЮНИСЕФ) и регионального офиса ЮНИСЕФ по странам Центральной и Восточной Европы и СНГ , сентябрь </a:t>
            </a:r>
            <a:r>
              <a:rPr lang="ru-RU" sz="1000" b="1" i="1" dirty="0">
                <a:solidFill>
                  <a:srgbClr val="0070C0"/>
                </a:solidFill>
                <a:latin typeface="Calibri" pitchFamily="34" charset="0"/>
              </a:rPr>
              <a:t>2009г.</a:t>
            </a:r>
          </a:p>
        </p:txBody>
      </p:sp>
      <p:sp>
        <p:nvSpPr>
          <p:cNvPr id="32772" name="Прямоугольник 5"/>
          <p:cNvSpPr>
            <a:spLocks noChangeArrowheads="1"/>
          </p:cNvSpPr>
          <p:nvPr/>
        </p:nvSpPr>
        <p:spPr bwMode="auto">
          <a:xfrm>
            <a:off x="571501" y="6238418"/>
            <a:ext cx="51435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i="1" dirty="0">
                <a:latin typeface="Calibri" pitchFamily="34" charset="0"/>
              </a:rPr>
              <a:t>Парламентские слушания «Законодательное обеспечение государственной политики </a:t>
            </a:r>
          </a:p>
          <a:p>
            <a:r>
              <a:rPr lang="ru-RU" sz="1000" i="1" dirty="0">
                <a:latin typeface="Calibri" pitchFamily="34" charset="0"/>
              </a:rPr>
              <a:t>в области детского, лечебного и профилактического питания»</a:t>
            </a:r>
          </a:p>
          <a:p>
            <a:r>
              <a:rPr lang="ru-RU" sz="1000" i="1" dirty="0">
                <a:latin typeface="Calibri" pitchFamily="34" charset="0"/>
              </a:rPr>
              <a:t>Москва, 15 ноября </a:t>
            </a:r>
            <a:r>
              <a:rPr lang="ru-RU" sz="1000" b="1" i="1" dirty="0">
                <a:solidFill>
                  <a:srgbClr val="0070C0"/>
                </a:solidFill>
                <a:latin typeface="Calibri" pitchFamily="34" charset="0"/>
              </a:rPr>
              <a:t>2012 г.</a:t>
            </a:r>
          </a:p>
        </p:txBody>
      </p:sp>
      <p:sp>
        <p:nvSpPr>
          <p:cNvPr id="32773" name="Прямоугольник 6"/>
          <p:cNvSpPr>
            <a:spLocks noChangeArrowheads="1"/>
          </p:cNvSpPr>
          <p:nvPr/>
        </p:nvSpPr>
        <p:spPr bwMode="auto">
          <a:xfrm>
            <a:off x="431801" y="5063781"/>
            <a:ext cx="58123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«…Острой проблемой является дефицит витамина С (у 60-70 % населения), </a:t>
            </a:r>
            <a:r>
              <a:rPr lang="ru-RU" dirty="0" err="1">
                <a:latin typeface="Calibri" pitchFamily="34" charset="0"/>
              </a:rPr>
              <a:t>фолиевой</a:t>
            </a:r>
            <a:r>
              <a:rPr lang="ru-RU" dirty="0">
                <a:latin typeface="Calibri" pitchFamily="34" charset="0"/>
              </a:rPr>
              <a:t> кислоты (до 70-80 %), минеральных веществ: железа (20-40 %), кальция (40-60 %), 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йода (до 70 %)</a:t>
            </a:r>
            <a:r>
              <a:rPr lang="ru-RU" dirty="0">
                <a:latin typeface="Calibri" pitchFamily="34" charset="0"/>
              </a:rPr>
              <a:t>»  </a:t>
            </a:r>
            <a:r>
              <a:rPr lang="ru-RU" i="1" dirty="0">
                <a:solidFill>
                  <a:srgbClr val="0070C0"/>
                </a:solidFill>
                <a:latin typeface="Calibri" pitchFamily="34" charset="0"/>
              </a:rPr>
              <a:t>С.В.Калашников</a:t>
            </a: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6000751" y="2702813"/>
            <a:ext cx="6000749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dirty="0">
                <a:latin typeface="Calibri" pitchFamily="34" charset="0"/>
              </a:rPr>
              <a:t>«</a:t>
            </a:r>
            <a:r>
              <a:rPr lang="ru-RU" b="1" dirty="0">
                <a:latin typeface="Calibri" pitchFamily="34" charset="0"/>
              </a:rPr>
              <a:t>Особенно острой проблемой является дефицит  </a:t>
            </a:r>
            <a:r>
              <a:rPr lang="ru-RU" dirty="0">
                <a:latin typeface="Calibri" pitchFamily="34" charset="0"/>
              </a:rPr>
              <a:t>железа (20-40%), 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йода (до 70%), </a:t>
            </a:r>
            <a:r>
              <a:rPr lang="ru-RU" dirty="0" err="1">
                <a:latin typeface="Calibri" pitchFamily="34" charset="0"/>
              </a:rPr>
              <a:t>фолиевой</a:t>
            </a:r>
            <a:r>
              <a:rPr lang="ru-RU" dirty="0">
                <a:latin typeface="Calibri" pitchFamily="34" charset="0"/>
              </a:rPr>
              <a:t> кислоты (до 70-80%). Их дефицит у беременных женщин ведет к нарушению роста, развития ребенка, врожденным уродствам, рождению недоношенных и маловесных детей». </a:t>
            </a:r>
            <a:r>
              <a:rPr lang="ru-RU" i="1" dirty="0">
                <a:solidFill>
                  <a:srgbClr val="0070C0"/>
                </a:solidFill>
                <a:latin typeface="Calibri" pitchFamily="34" charset="0"/>
              </a:rPr>
              <a:t>Т.А.Голикова</a:t>
            </a:r>
            <a:r>
              <a:rPr lang="ru-RU" sz="1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000" i="1" dirty="0">
                <a:latin typeface="Calibri" pitchFamily="34" charset="0"/>
              </a:rPr>
              <a:t>Всероссийское совещание по вопросам организации работы Центров здоровья, октябрь </a:t>
            </a:r>
            <a:r>
              <a:rPr lang="ru-RU" sz="1000" b="1" i="1" dirty="0">
                <a:solidFill>
                  <a:srgbClr val="0070C0"/>
                </a:solidFill>
                <a:latin typeface="Calibri" pitchFamily="34" charset="0"/>
              </a:rPr>
              <a:t>2009 г.</a:t>
            </a:r>
            <a:endParaRPr lang="ru-RU" sz="10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2775" name="Прямоугольник 8"/>
          <p:cNvSpPr>
            <a:spLocks noChangeArrowheads="1"/>
          </p:cNvSpPr>
          <p:nvPr/>
        </p:nvSpPr>
        <p:spPr bwMode="auto">
          <a:xfrm>
            <a:off x="6288617" y="4696590"/>
            <a:ext cx="57128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66"/>
                </a:solidFill>
                <a:latin typeface="Calibri" pitchFamily="34" charset="0"/>
              </a:rPr>
              <a:t>  </a:t>
            </a:r>
            <a:r>
              <a:rPr lang="ru-RU" dirty="0">
                <a:latin typeface="Calibri" pitchFamily="34" charset="0"/>
              </a:rPr>
              <a:t>«…Когда в организме 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нехватка йода</a:t>
            </a:r>
            <a:r>
              <a:rPr lang="ru-RU" dirty="0">
                <a:latin typeface="Calibri" pitchFamily="34" charset="0"/>
              </a:rPr>
              <a:t>, дети не усваивают школьную программу, младенцы рождаются уродами, мы находимся в состоянии полудремы, умственная деятельность снижена у нас. 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Советский Союз 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йодировал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 соль, давайте хлеб 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йодировать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!»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2776" name="Прямоугольник 9"/>
          <p:cNvSpPr>
            <a:spLocks noChangeArrowheads="1"/>
          </p:cNvSpPr>
          <p:nvPr/>
        </p:nvSpPr>
        <p:spPr bwMode="auto">
          <a:xfrm>
            <a:off x="6335944" y="6093297"/>
            <a:ext cx="60007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70C0"/>
                </a:solidFill>
                <a:latin typeface="Calibri" pitchFamily="34" charset="0"/>
              </a:rPr>
              <a:t>Г.Г.Онищенко</a:t>
            </a:r>
          </a:p>
          <a:p>
            <a:r>
              <a:rPr lang="ru-RU" sz="1000" i="1" dirty="0">
                <a:latin typeface="Calibri" pitchFamily="34" charset="0"/>
              </a:rPr>
              <a:t>Форум партийных проектов Единой России,  май </a:t>
            </a:r>
            <a:r>
              <a:rPr lang="ru-RU" sz="1000" b="1" i="1" dirty="0">
                <a:solidFill>
                  <a:srgbClr val="0070C0"/>
                </a:solidFill>
                <a:latin typeface="Calibri" pitchFamily="34" charset="0"/>
              </a:rPr>
              <a:t>2013</a:t>
            </a:r>
          </a:p>
        </p:txBody>
      </p:sp>
      <p:sp>
        <p:nvSpPr>
          <p:cNvPr id="32777" name="Прямоугольник 8"/>
          <p:cNvSpPr>
            <a:spLocks noChangeArrowheads="1"/>
          </p:cNvSpPr>
          <p:nvPr/>
        </p:nvSpPr>
        <p:spPr bwMode="auto">
          <a:xfrm>
            <a:off x="286871" y="1828485"/>
            <a:ext cx="1166594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" pitchFamily="34" charset="0"/>
              </a:rPr>
              <a:t>«… </a:t>
            </a:r>
            <a:r>
              <a:rPr lang="ru-RU" sz="1600" b="1" dirty="0">
                <a:solidFill>
                  <a:srgbClr val="C00000"/>
                </a:solidFill>
                <a:latin typeface="Calibri" pitchFamily="34" charset="0"/>
              </a:rPr>
              <a:t>Закон будет принят в ближайшем будущем</a:t>
            </a:r>
            <a:r>
              <a:rPr lang="ru-RU" sz="1600" dirty="0">
                <a:latin typeface="Calibri" pitchFamily="34" charset="0"/>
              </a:rPr>
              <a:t>. </a:t>
            </a:r>
            <a:r>
              <a:rPr lang="ru-RU" sz="1600" dirty="0" smtClean="0">
                <a:latin typeface="Calibri" pitchFamily="34" charset="0"/>
              </a:rPr>
              <a:t>   Дело </a:t>
            </a:r>
            <a:r>
              <a:rPr lang="ru-RU" sz="1600" dirty="0">
                <a:latin typeface="Calibri" pitchFamily="34" charset="0"/>
              </a:rPr>
              <a:t>в том, что из-за природной нехватки </a:t>
            </a:r>
            <a:r>
              <a:rPr lang="ru-RU" sz="1600" dirty="0" smtClean="0">
                <a:latin typeface="Calibri" pitchFamily="34" charset="0"/>
              </a:rPr>
              <a:t>йода в </a:t>
            </a:r>
            <a:r>
              <a:rPr lang="ru-RU" sz="1600" dirty="0">
                <a:latin typeface="Calibri" pitchFamily="34" charset="0"/>
              </a:rPr>
              <a:t>почвах и пище население нашей страны употребляет </a:t>
            </a:r>
            <a:r>
              <a:rPr lang="ru-RU" sz="1600" dirty="0" smtClean="0">
                <a:latin typeface="Calibri" pitchFamily="34" charset="0"/>
              </a:rPr>
              <a:t>   его </a:t>
            </a:r>
            <a:r>
              <a:rPr lang="ru-RU" sz="1600" dirty="0">
                <a:latin typeface="Calibri" pitchFamily="34" charset="0"/>
              </a:rPr>
              <a:t>в три раза меньше, чем необходимо. </a:t>
            </a:r>
            <a:r>
              <a:rPr lang="ru-RU" sz="1600" dirty="0" smtClean="0">
                <a:latin typeface="Calibri" pitchFamily="34" charset="0"/>
              </a:rPr>
              <a:t>От </a:t>
            </a:r>
            <a:r>
              <a:rPr lang="ru-RU" sz="1600" dirty="0">
                <a:latin typeface="Calibri" pitchFamily="34" charset="0"/>
              </a:rPr>
              <a:t>этого страдают все, но особенно дети, беременные </a:t>
            </a:r>
            <a:r>
              <a:rPr lang="ru-RU" sz="1600" dirty="0" smtClean="0">
                <a:latin typeface="Calibri" pitchFamily="34" charset="0"/>
              </a:rPr>
              <a:t> и </a:t>
            </a:r>
            <a:r>
              <a:rPr lang="ru-RU" sz="1600" dirty="0">
                <a:latin typeface="Calibri" pitchFamily="34" charset="0"/>
              </a:rPr>
              <a:t>кормящие женщины»  </a:t>
            </a:r>
          </a:p>
          <a:p>
            <a:r>
              <a:rPr lang="ru-RU" sz="1600" i="1" dirty="0">
                <a:solidFill>
                  <a:srgbClr val="0070C0"/>
                </a:solidFill>
                <a:latin typeface="Calibri" pitchFamily="34" charset="0"/>
              </a:rPr>
              <a:t>Т.В. Яковлева</a:t>
            </a:r>
            <a:r>
              <a:rPr lang="ru-RU" sz="1600" dirty="0">
                <a:latin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</a:rPr>
              <a:t>Конгресс педиатров России, </a:t>
            </a:r>
            <a:r>
              <a:rPr lang="ru-RU" sz="1600" b="1" i="1" dirty="0">
                <a:solidFill>
                  <a:srgbClr val="0070C0"/>
                </a:solidFill>
                <a:latin typeface="Calibri" pitchFamily="34" charset="0"/>
              </a:rPr>
              <a:t>2006г</a:t>
            </a:r>
            <a:r>
              <a:rPr lang="ru-RU" sz="14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ru-RU" sz="1400" b="1" dirty="0">
                <a:solidFill>
                  <a:srgbClr val="0070C0"/>
                </a:solidFill>
                <a:latin typeface="Calibri" pitchFamily="34" charset="0"/>
              </a:rPr>
            </a:br>
            <a:endParaRPr lang="ru-RU" sz="1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059" y="851647"/>
            <a:ext cx="985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0D7"/>
                </a:solidFill>
              </a:rPr>
              <a:t>Необходимость принятия закона о профилактике </a:t>
            </a:r>
            <a:r>
              <a:rPr lang="ru-RU" sz="2400" dirty="0" err="1" smtClean="0">
                <a:solidFill>
                  <a:srgbClr val="FFF0D7"/>
                </a:solidFill>
              </a:rPr>
              <a:t>йододефицитных</a:t>
            </a:r>
            <a:r>
              <a:rPr lang="ru-RU" sz="2400" dirty="0" smtClean="0">
                <a:solidFill>
                  <a:srgbClr val="FFF0D7"/>
                </a:solidFill>
              </a:rPr>
              <a:t> заболеваний</a:t>
            </a:r>
            <a:endParaRPr lang="ru-RU" sz="2400" dirty="0">
              <a:solidFill>
                <a:srgbClr val="FFF0D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>
            <a:extLst>
              <a:ext uri="{FF2B5EF4-FFF2-40B4-BE49-F238E27FC236}">
                <a16:creationId xmlns:a16="http://schemas.microsoft.com/office/drawing/2014/main" xmlns="" id="{F81E7E04-7C27-8143-B44A-C7B1C41D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21" y="-253641"/>
            <a:ext cx="7633326" cy="403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9">
            <a:extLst>
              <a:ext uri="{FF2B5EF4-FFF2-40B4-BE49-F238E27FC236}">
                <a16:creationId xmlns:a16="http://schemas.microsoft.com/office/drawing/2014/main" xmlns="" id="{E6C85145-7D8E-AE4C-ABB2-CE059887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19" y="2694718"/>
            <a:ext cx="6967623" cy="33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4">
            <a:extLst>
              <a:ext uri="{FF2B5EF4-FFF2-40B4-BE49-F238E27FC236}">
                <a16:creationId xmlns:a16="http://schemas.microsoft.com/office/drawing/2014/main" xmlns="" id="{40276BA3-A055-4B47-A1FB-D5EB49A42052}"/>
              </a:ext>
            </a:extLst>
          </p:cNvPr>
          <p:cNvGrpSpPr>
            <a:grpSpLocks/>
          </p:cNvGrpSpPr>
          <p:nvPr/>
        </p:nvGrpSpPr>
        <p:grpSpPr bwMode="auto">
          <a:xfrm>
            <a:off x="3870858" y="2888968"/>
            <a:ext cx="1536700" cy="1371243"/>
            <a:chOff x="0" y="4365104"/>
            <a:chExt cx="1767136" cy="2035696"/>
          </a:xfrm>
        </p:grpSpPr>
        <p:pic>
          <p:nvPicPr>
            <p:cNvPr id="32777" name="Picture 4">
              <a:extLst>
                <a:ext uri="{FF2B5EF4-FFF2-40B4-BE49-F238E27FC236}">
                  <a16:creationId xmlns:a16="http://schemas.microsoft.com/office/drawing/2014/main" xmlns="" id="{FF7CF89A-22C8-BA43-89FD-EA399CB36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365104"/>
              <a:ext cx="1371600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Rectangle 3">
              <a:extLst>
                <a:ext uri="{FF2B5EF4-FFF2-40B4-BE49-F238E27FC236}">
                  <a16:creationId xmlns:a16="http://schemas.microsoft.com/office/drawing/2014/main" xmlns="" id="{EA768103-7B6B-1048-9C71-1EF1E176A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943600"/>
              <a:ext cx="1600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36000"/>
            <a:lstStyle>
              <a:lvl1pPr defTabSz="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None/>
              </a:pPr>
              <a:endParaRPr kumimoji="0" lang="ru-RU" altLang="ru-RU" sz="1600">
                <a:solidFill>
                  <a:srgbClr val="000000"/>
                </a:solidFill>
              </a:endParaRPr>
            </a:p>
          </p:txBody>
        </p:sp>
      </p:grpSp>
      <p:sp>
        <p:nvSpPr>
          <p:cNvPr id="32774" name="TextBox 9">
            <a:extLst>
              <a:ext uri="{FF2B5EF4-FFF2-40B4-BE49-F238E27FC236}">
                <a16:creationId xmlns:a16="http://schemas.microsoft.com/office/drawing/2014/main" xmlns="" id="{1C6F180C-9E57-7146-AA9D-CF4F75E55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55" y="1293745"/>
            <a:ext cx="50680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kumimoji="0"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endParaRPr kumimoji="0"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йода в 110 странах </a:t>
            </a:r>
            <a:endParaRPr kumimoji="0" lang="en-US" alt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TextBox 11">
            <a:extLst>
              <a:ext uri="{FF2B5EF4-FFF2-40B4-BE49-F238E27FC236}">
                <a16:creationId xmlns:a16="http://schemas.microsoft.com/office/drawing/2014/main" xmlns="" id="{574C960E-CB85-D34C-BD63-762ECFAC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64" y="3828787"/>
            <a:ext cx="46497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kumimoji="0"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йода в </a:t>
            </a:r>
            <a:r>
              <a:rPr kumimoji="0" lang="en-US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kumimoji="0"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странах</a:t>
            </a:r>
            <a:endParaRPr kumimoji="0" lang="ru-RU" altLang="ru-RU" sz="1800" dirty="0">
              <a:solidFill>
                <a:srgbClr val="FFFF00"/>
              </a:solidFill>
            </a:endParaRPr>
          </a:p>
        </p:txBody>
      </p:sp>
      <p:sp>
        <p:nvSpPr>
          <p:cNvPr id="32776" name="Прямоугольник 13">
            <a:extLst>
              <a:ext uri="{FF2B5EF4-FFF2-40B4-BE49-F238E27FC236}">
                <a16:creationId xmlns:a16="http://schemas.microsoft.com/office/drawing/2014/main" xmlns="" id="{7DF59A25-01D2-124E-93D7-673DA66F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69" y="5490911"/>
            <a:ext cx="1150867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13  странах </a:t>
            </a:r>
            <a:r>
              <a:rPr kumimoji="0"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проблема ЙДЗ все еще актуальна, </a:t>
            </a:r>
            <a:r>
              <a:rPr kumimoji="0"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России, Украине.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64C8DB-F321-0942-A339-9AF8789C6668}"/>
              </a:ext>
            </a:extLst>
          </p:cNvPr>
          <p:cNvSpPr txBox="1"/>
          <p:nvPr/>
        </p:nvSpPr>
        <p:spPr>
          <a:xfrm>
            <a:off x="4676119" y="2840498"/>
            <a:ext cx="131771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Выраженный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данных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EBCDB9-2CB1-3648-9DBE-37D8B45E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2" y="165487"/>
            <a:ext cx="2793082" cy="9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>
            <a:extLst>
              <a:ext uri="{FF2B5EF4-FFF2-40B4-BE49-F238E27FC236}">
                <a16:creationId xmlns:a16="http://schemas.microsoft.com/office/drawing/2014/main" xmlns="" id="{233E06C2-BC27-524E-BB0F-09709F56A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7"/>
          <a:stretch/>
        </p:blipFill>
        <p:spPr bwMode="auto">
          <a:xfrm>
            <a:off x="1362444" y="588723"/>
            <a:ext cx="9467112" cy="62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3">
            <a:extLst>
              <a:ext uri="{FF2B5EF4-FFF2-40B4-BE49-F238E27FC236}">
                <a16:creationId xmlns:a16="http://schemas.microsoft.com/office/drawing/2014/main" xmlns="" id="{10B0F2A0-2D26-884F-988C-A5F8A932B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3" y="588723"/>
            <a:ext cx="1649312" cy="95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 rot="-1080000">
            <a:off x="2838317" y="3040727"/>
            <a:ext cx="6715141" cy="1943112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Myriad Pro" pitchFamily="34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«Л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yriad Pro" pitchFamily="34" charset="0"/>
                <a:ea typeface="+mj-ea"/>
                <a:cs typeface="Times New Roman" pitchFamily="18" charset="0"/>
              </a:rPr>
              <a:t>и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квидация дефицита йода станет таким же триумфом здравоохранения как ликвидация натуральной оспы или полиомиелита»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 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5DA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  <a:ea typeface="+mj-ea"/>
                <a:cs typeface="Times New Roman" pitchFamily="18" charset="0"/>
              </a:rPr>
              <a:t>ВОЗ</a:t>
            </a:r>
            <a:r>
              <a:rPr kumimoji="0" lang="en-US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  <a:ea typeface="+mj-ea"/>
                <a:cs typeface="Times New Roman" pitchFamily="18" charset="0"/>
              </a:rPr>
              <a:t>:</a:t>
            </a:r>
            <a: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</a:t>
            </a:r>
            <a: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Всемирная Ассамблея</a:t>
            </a:r>
            <a:b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</a:br>
            <a: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yriad Pro" pitchFamily="34" charset="0"/>
                <a:ea typeface="+mj-ea"/>
                <a:cs typeface="+mj-cs"/>
              </a:rPr>
              <a:t>Здравоохранения,1999 г.</a:t>
            </a:r>
            <a:r>
              <a:rPr kumimoji="0" lang="ru-RU" sz="2600" i="1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  <a:t> </a:t>
            </a:r>
            <a:endParaRPr kumimoji="0" lang="ru-RU" sz="2600" i="1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875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197618"/>
              </p:ext>
            </p:extLst>
          </p:nvPr>
        </p:nvGraphicFramePr>
        <p:xfrm>
          <a:off x="1930400" y="5699125"/>
          <a:ext cx="8128000" cy="548640"/>
        </p:xfrm>
        <a:graphic>
          <a:graphicData uri="http://schemas.openxmlformats.org/drawingml/2006/table">
            <a:tbl>
              <a:tblPr/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9697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Iodine intake level safe: health official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18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hlinkClick r:id=""/>
                        </a:rPr>
                        <a:t>English.news.cn</a:t>
                      </a:r>
                      <a:r>
                        <a:rPr lang="en-US" dirty="0"/>
                        <a:t>   2014-05-06 10:01:28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857839" y="1941922"/>
            <a:ext cx="10605155" cy="369331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alibri" pitchFamily="34" charset="0"/>
              </a:rPr>
              <a:t>«В Китае практически устранены </a:t>
            </a:r>
            <a:r>
              <a:rPr lang="ru-RU" sz="2400" dirty="0" err="1">
                <a:solidFill>
                  <a:srgbClr val="002060"/>
                </a:solidFill>
                <a:latin typeface="Calibri" pitchFamily="34" charset="0"/>
              </a:rPr>
              <a:t>йододефицитные</a:t>
            </a:r>
            <a:r>
              <a:rPr lang="ru-RU" sz="2400" dirty="0">
                <a:solidFill>
                  <a:srgbClr val="002060"/>
                </a:solidFill>
                <a:latin typeface="Calibri" pitchFamily="34" charset="0"/>
              </a:rPr>
              <a:t> заболевания, в том числе у детей (закон о всеобщем йодировании соли принят в 1994г),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причем потребление йодированной соли будет наиболее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рентабельным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 способом предотвращения дефицита йода в дальнейшем.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Calibri" pitchFamily="34" charset="0"/>
              </a:rPr>
              <a:t>Китай будет придерживаться широкого использования йодированной соли, и нынешний уровень потребления йода – 240 мкг в день- является безопасным" </a:t>
            </a:r>
          </a:p>
          <a:p>
            <a:endParaRPr lang="ru-RU" dirty="0">
              <a:latin typeface="Calibri" pitchFamily="34" charset="0"/>
            </a:endParaRPr>
          </a:p>
          <a:p>
            <a:r>
              <a:rPr lang="ru-RU" i="1" dirty="0" err="1">
                <a:latin typeface="Calibri" pitchFamily="34" charset="0"/>
              </a:rPr>
              <a:t>Лэй</a:t>
            </a:r>
            <a:r>
              <a:rPr lang="ru-RU" i="1" dirty="0">
                <a:latin typeface="Calibri" pitchFamily="34" charset="0"/>
              </a:rPr>
              <a:t> </a:t>
            </a:r>
            <a:r>
              <a:rPr lang="ru-RU" i="1" dirty="0" err="1">
                <a:latin typeface="Calibri" pitchFamily="34" charset="0"/>
              </a:rPr>
              <a:t>Zhenglong</a:t>
            </a:r>
            <a:r>
              <a:rPr lang="ru-RU" i="1" dirty="0">
                <a:latin typeface="Calibri" pitchFamily="34" charset="0"/>
              </a:rPr>
              <a:t>, заместитель директора Департамента профилактики и контроля заболеваний при Национальной </a:t>
            </a:r>
            <a:r>
              <a:rPr lang="ru-RU" i="1" dirty="0" err="1">
                <a:latin typeface="Calibri" pitchFamily="34" charset="0"/>
              </a:rPr>
              <a:t>комисии</a:t>
            </a:r>
            <a:r>
              <a:rPr lang="ru-RU" i="1" dirty="0">
                <a:latin typeface="Calibri" pitchFamily="34" charset="0"/>
              </a:rPr>
              <a:t> здоровья и планирования семьи, пресс-конференция 26.05.14 </a:t>
            </a:r>
            <a:br>
              <a:rPr lang="ru-RU" i="1" dirty="0">
                <a:latin typeface="Calibri" pitchFamily="34" charset="0"/>
              </a:rPr>
            </a:br>
            <a:r>
              <a:rPr lang="ru-RU" dirty="0">
                <a:latin typeface="Calibri" pitchFamily="34" charset="0"/>
              </a:rPr>
              <a:t/>
            </a:r>
            <a:br>
              <a:rPr lang="ru-RU" dirty="0"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349" y="1857983"/>
            <a:ext cx="11657579" cy="4811377"/>
          </a:xfrm>
          <a:noFill/>
        </p:spPr>
        <p:txBody>
          <a:bodyPr>
            <a:normAutofit fontScale="25000" lnSpcReduction="20000"/>
          </a:bodyPr>
          <a:lstStyle/>
          <a:p>
            <a:pPr lvl="0" algn="just" hangingPunct="0"/>
            <a:endParaRPr lang="ru-RU" sz="6400" b="1" u="sng" dirty="0" smtClean="0"/>
          </a:p>
          <a:p>
            <a:pPr lvl="0" algn="just" hangingPunct="0"/>
            <a:r>
              <a:rPr lang="ru-RU" sz="5600" b="1" u="sng" dirty="0" smtClean="0"/>
              <a:t>2003г</a:t>
            </a:r>
            <a:r>
              <a:rPr lang="ru-RU" sz="5600" b="1" u="sng" dirty="0"/>
              <a:t>.</a:t>
            </a:r>
            <a:r>
              <a:rPr lang="ru-RU" sz="5600" dirty="0"/>
              <a:t> </a:t>
            </a:r>
            <a:r>
              <a:rPr lang="ru-RU" sz="5600" dirty="0" smtClean="0"/>
              <a:t> </a:t>
            </a:r>
            <a:r>
              <a:rPr lang="ru-RU" sz="5600" b="1" dirty="0"/>
              <a:t>Законопроект </a:t>
            </a:r>
            <a:r>
              <a:rPr lang="en-US" sz="5600" b="1" dirty="0"/>
              <a:t>N</a:t>
            </a:r>
            <a:r>
              <a:rPr lang="ru-RU" sz="5600" b="1" dirty="0"/>
              <a:t>381131-3</a:t>
            </a:r>
            <a:r>
              <a:rPr lang="ru-RU" sz="5600" dirty="0"/>
              <a:t> «О профилактике заболеваний, связанных с дефицитом йода» </a:t>
            </a:r>
            <a:r>
              <a:rPr lang="ru-RU" sz="5600" i="1" dirty="0"/>
              <a:t>депутатами ГД РФ третьего созыва </a:t>
            </a:r>
            <a:r>
              <a:rPr lang="ru-RU" sz="5600" i="1" dirty="0" err="1"/>
              <a:t>В.М.Зубовым</a:t>
            </a:r>
            <a:r>
              <a:rPr lang="ru-RU" sz="5600" i="1" dirty="0"/>
              <a:t> и </a:t>
            </a:r>
            <a:r>
              <a:rPr lang="ru-RU" sz="5600" i="1" dirty="0" err="1"/>
              <a:t>А.Д.Жуковым</a:t>
            </a:r>
            <a:r>
              <a:rPr lang="ru-RU" sz="5600" i="1" dirty="0"/>
              <a:t>. </a:t>
            </a:r>
            <a:r>
              <a:rPr lang="ru-RU" sz="5600" dirty="0"/>
              <a:t>Правительство РФ законопроект в представленной редакции не поддержало (официальный отзыв Правительства РФ от 24 ноября </a:t>
            </a:r>
            <a:r>
              <a:rPr lang="ru-RU" sz="5600" dirty="0" smtClean="0"/>
              <a:t>2004г, подписан </a:t>
            </a:r>
            <a:r>
              <a:rPr lang="ru-RU" sz="5600" dirty="0" err="1" smtClean="0"/>
              <a:t>А.Д.Жуковым</a:t>
            </a:r>
            <a:r>
              <a:rPr lang="ru-RU" sz="5600" dirty="0" smtClean="0"/>
              <a:t>))</a:t>
            </a:r>
          </a:p>
          <a:p>
            <a:pPr lvl="0" algn="just" hangingPunct="0"/>
            <a:r>
              <a:rPr lang="ru-RU" sz="5600" b="1" u="sng" dirty="0" smtClean="0"/>
              <a:t>2005г.</a:t>
            </a:r>
            <a:r>
              <a:rPr lang="ru-RU" sz="5600" dirty="0" smtClean="0"/>
              <a:t> </a:t>
            </a:r>
            <a:r>
              <a:rPr lang="ru-RU" sz="5600" b="1" dirty="0"/>
              <a:t>Законопроект </a:t>
            </a:r>
            <a:r>
              <a:rPr lang="en-US" sz="5600" b="1" dirty="0"/>
              <a:t>N</a:t>
            </a:r>
            <a:r>
              <a:rPr lang="ru-RU" sz="5600" b="1" dirty="0"/>
              <a:t>121612-4 </a:t>
            </a:r>
            <a:r>
              <a:rPr lang="ru-RU" sz="5600" dirty="0"/>
              <a:t>«О профилактике заболеваний, связанных с дефицитом йода»</a:t>
            </a:r>
            <a:r>
              <a:rPr lang="ru-RU" sz="5600" b="1" dirty="0"/>
              <a:t>,</a:t>
            </a:r>
            <a:r>
              <a:rPr lang="ru-RU" sz="5600" dirty="0"/>
              <a:t> </a:t>
            </a:r>
            <a:r>
              <a:rPr lang="ru-RU" sz="5600" i="1" dirty="0"/>
              <a:t>внесен депутатами  ГД РФ четвертого созыва  </a:t>
            </a:r>
            <a:r>
              <a:rPr lang="ru-RU" sz="5600" i="1" dirty="0" err="1"/>
              <a:t>Т.В.Яковлевой</a:t>
            </a:r>
            <a:r>
              <a:rPr lang="ru-RU" sz="5600" i="1" dirty="0"/>
              <a:t>, </a:t>
            </a:r>
            <a:r>
              <a:rPr lang="ru-RU" sz="5600" i="1" dirty="0" err="1"/>
              <a:t>В.М.Зубовым</a:t>
            </a:r>
            <a:r>
              <a:rPr lang="ru-RU" sz="5600" i="1" dirty="0"/>
              <a:t>, </a:t>
            </a:r>
            <a:r>
              <a:rPr lang="ru-RU" sz="5600" i="1" dirty="0" err="1"/>
              <a:t>О.Г.Борзовой</a:t>
            </a:r>
            <a:r>
              <a:rPr lang="ru-RU" sz="5600" i="1" dirty="0"/>
              <a:t>, </a:t>
            </a:r>
            <a:r>
              <a:rPr lang="ru-RU" sz="5600" i="1" dirty="0" err="1"/>
              <a:t>Б.А.Казаковым</a:t>
            </a:r>
            <a:r>
              <a:rPr lang="ru-RU" sz="5600" i="1" dirty="0"/>
              <a:t> </a:t>
            </a:r>
            <a:r>
              <a:rPr lang="ru-RU" sz="5600" i="1" dirty="0" err="1"/>
              <a:t>М.Р.Рокицким</a:t>
            </a:r>
            <a:r>
              <a:rPr lang="ru-RU" sz="5600" i="1" dirty="0"/>
              <a:t>, </a:t>
            </a:r>
            <a:r>
              <a:rPr lang="ru-RU" sz="5600" i="1" dirty="0" err="1"/>
              <a:t>С.И.Колесниковым</a:t>
            </a:r>
            <a:r>
              <a:rPr lang="ru-RU" sz="5600" i="1" dirty="0"/>
              <a:t>, </a:t>
            </a:r>
            <a:r>
              <a:rPr lang="ru-RU" sz="5600" i="1" dirty="0" err="1"/>
              <a:t>А.М.Чухраевым</a:t>
            </a:r>
            <a:r>
              <a:rPr lang="ru-RU" sz="5600" i="1" dirty="0"/>
              <a:t>, </a:t>
            </a:r>
            <a:r>
              <a:rPr lang="ru-RU" sz="5600" i="1" dirty="0" err="1"/>
              <a:t>Б.Г.Кибиревым</a:t>
            </a:r>
            <a:r>
              <a:rPr lang="ru-RU" sz="5600" i="1" dirty="0"/>
              <a:t>, </a:t>
            </a:r>
            <a:r>
              <a:rPr lang="ru-RU" sz="5600" i="1" dirty="0" err="1"/>
              <a:t>С.А.Афендуловым</a:t>
            </a:r>
            <a:r>
              <a:rPr lang="ru-RU" sz="5600" i="1" dirty="0"/>
              <a:t>, </a:t>
            </a:r>
            <a:r>
              <a:rPr lang="ru-RU" sz="5600" i="1" dirty="0" err="1"/>
              <a:t>П.Б.Шелищем</a:t>
            </a:r>
            <a:r>
              <a:rPr lang="ru-RU" sz="5600" i="1" dirty="0"/>
              <a:t>, </a:t>
            </a:r>
            <a:r>
              <a:rPr lang="ru-RU" sz="5600" i="1" dirty="0" err="1"/>
              <a:t>А.Н.Хайруллиным</a:t>
            </a:r>
            <a:r>
              <a:rPr lang="ru-RU" sz="5600" dirty="0" smtClean="0"/>
              <a:t>.     </a:t>
            </a:r>
            <a:r>
              <a:rPr lang="ru-RU" sz="5600" dirty="0"/>
              <a:t>На законопроект получены отзывы из 57 субъектов </a:t>
            </a:r>
            <a:r>
              <a:rPr lang="ru-RU" sz="5600" dirty="0" smtClean="0"/>
              <a:t>РФ, 53 поддержали законопроект. Правительство </a:t>
            </a:r>
            <a:r>
              <a:rPr lang="ru-RU" sz="5600" dirty="0"/>
              <a:t>РФ законопроект не поддержало (официальный отзыв Правительства РФ от 28 апреля </a:t>
            </a:r>
            <a:r>
              <a:rPr lang="ru-RU" sz="5600" dirty="0" smtClean="0"/>
              <a:t>2005г, «нарушение свободы выбора»))</a:t>
            </a:r>
          </a:p>
          <a:p>
            <a:pPr lvl="0" algn="just" hangingPunct="0"/>
            <a:r>
              <a:rPr lang="ru-RU" sz="5600" b="1" u="sng" dirty="0" smtClean="0"/>
              <a:t>2006г</a:t>
            </a:r>
            <a:r>
              <a:rPr lang="ru-RU" sz="5600" b="1" u="sng" dirty="0"/>
              <a:t>.</a:t>
            </a:r>
            <a:r>
              <a:rPr lang="ru-RU" sz="5600" b="1" dirty="0"/>
              <a:t>  – </a:t>
            </a:r>
            <a:r>
              <a:rPr lang="ru-RU" sz="5600" b="1" dirty="0" smtClean="0"/>
              <a:t>Законопроект </a:t>
            </a:r>
            <a:r>
              <a:rPr lang="en-US" sz="5600" b="1" dirty="0"/>
              <a:t>N</a:t>
            </a:r>
            <a:r>
              <a:rPr lang="ru-RU" sz="5600" b="1" dirty="0"/>
              <a:t>121612-4  «О профилактике заболеваний, связанных с дефицитом йода»</a:t>
            </a:r>
            <a:r>
              <a:rPr lang="ru-RU" sz="5600" dirty="0"/>
              <a:t> (новая редакция законопроекта подготовлена с учетом всех замечаний Правительства РФ). </a:t>
            </a:r>
            <a:r>
              <a:rPr lang="ru-RU" sz="5600" b="1" u="sng" dirty="0" smtClean="0"/>
              <a:t>2011г</a:t>
            </a:r>
            <a:r>
              <a:rPr lang="ru-RU" sz="5600" b="1" u="sng" dirty="0"/>
              <a:t>.</a:t>
            </a:r>
            <a:r>
              <a:rPr lang="ru-RU" sz="5600" dirty="0"/>
              <a:t> – законопроект снят с </a:t>
            </a:r>
            <a:r>
              <a:rPr lang="ru-RU" sz="5600" dirty="0" smtClean="0"/>
              <a:t>рассмотрения («узость предмета законодательного регулирования»)</a:t>
            </a:r>
          </a:p>
          <a:p>
            <a:pPr lvl="0" algn="just" hangingPunct="0"/>
            <a:r>
              <a:rPr lang="ru-RU" sz="5600" b="1" u="sng" dirty="0" smtClean="0"/>
              <a:t>2013г</a:t>
            </a:r>
            <a:r>
              <a:rPr lang="ru-RU" sz="5600" b="1" u="sng" dirty="0"/>
              <a:t>.</a:t>
            </a:r>
            <a:r>
              <a:rPr lang="ru-RU" sz="5600" b="1" dirty="0"/>
              <a:t> </a:t>
            </a:r>
            <a:r>
              <a:rPr lang="ru-RU" sz="5600" b="1" dirty="0" smtClean="0"/>
              <a:t>- Законопроект </a:t>
            </a:r>
            <a:r>
              <a:rPr lang="en-US" sz="5600" b="1" dirty="0"/>
              <a:t>N</a:t>
            </a:r>
            <a:r>
              <a:rPr lang="ru-RU" sz="5600" b="1" dirty="0"/>
              <a:t>410102-6 «О йодировании соли в Российской Федерации» </a:t>
            </a:r>
            <a:r>
              <a:rPr lang="ru-RU" sz="5600" dirty="0"/>
              <a:t>(внесен депутатами ГД РФ </a:t>
            </a:r>
            <a:r>
              <a:rPr lang="ru-RU" sz="5600" dirty="0" err="1"/>
              <a:t>Н.Ф.Герасименко</a:t>
            </a:r>
            <a:r>
              <a:rPr lang="ru-RU" sz="5600" dirty="0"/>
              <a:t>, </a:t>
            </a:r>
            <a:r>
              <a:rPr lang="ru-RU" sz="5600" dirty="0" err="1"/>
              <a:t>С.Б.Дорофеевым</a:t>
            </a:r>
            <a:r>
              <a:rPr lang="ru-RU" sz="5600" dirty="0"/>
              <a:t>, </a:t>
            </a:r>
            <a:r>
              <a:rPr lang="ru-RU" sz="5600" dirty="0" err="1"/>
              <a:t>С.Ш.Мурзабаевой</a:t>
            </a:r>
            <a:r>
              <a:rPr lang="ru-RU" sz="5600" dirty="0"/>
              <a:t>, </a:t>
            </a:r>
            <a:r>
              <a:rPr lang="ru-RU" sz="5600" dirty="0" err="1"/>
              <a:t>О.Г.Борзовой</a:t>
            </a:r>
            <a:r>
              <a:rPr lang="ru-RU" sz="5600" dirty="0"/>
              <a:t>, </a:t>
            </a:r>
            <a:r>
              <a:rPr lang="ru-RU" sz="5600" dirty="0" err="1"/>
              <a:t>Е.Ю.Ушаковым</a:t>
            </a:r>
            <a:r>
              <a:rPr lang="ru-RU" sz="5600" dirty="0"/>
              <a:t>, </a:t>
            </a:r>
            <a:r>
              <a:rPr lang="ru-RU" sz="5600" dirty="0" err="1"/>
              <a:t>Р.Х.Натхо</a:t>
            </a:r>
            <a:r>
              <a:rPr lang="ru-RU" sz="5600" dirty="0" smtClean="0"/>
              <a:t>).  </a:t>
            </a:r>
            <a:r>
              <a:rPr lang="ru-RU" sz="5600" u="sng" dirty="0" smtClean="0"/>
              <a:t>2014г</a:t>
            </a:r>
            <a:r>
              <a:rPr lang="ru-RU" sz="5600" u="sng" dirty="0"/>
              <a:t>.</a:t>
            </a:r>
            <a:r>
              <a:rPr lang="ru-RU" sz="5600" dirty="0"/>
              <a:t> Законопроект </a:t>
            </a:r>
            <a:r>
              <a:rPr lang="ru-RU" sz="5600" dirty="0" smtClean="0"/>
              <a:t>отозван авторами,</a:t>
            </a:r>
          </a:p>
          <a:p>
            <a:pPr marL="0" lvl="0" indent="0" algn="just" hangingPunct="0">
              <a:buNone/>
            </a:pPr>
            <a:endParaRPr lang="ru-RU" sz="5600" dirty="0"/>
          </a:p>
          <a:p>
            <a:pPr lvl="0" algn="just" hangingPunct="0"/>
            <a:r>
              <a:rPr lang="ru-RU" sz="5600" b="1" u="sng" dirty="0"/>
              <a:t>2014г</a:t>
            </a:r>
            <a:r>
              <a:rPr lang="ru-RU" sz="5600" b="1" dirty="0"/>
              <a:t>   Внесено дополнение </a:t>
            </a:r>
            <a:r>
              <a:rPr lang="en-US" sz="5600" b="1" dirty="0"/>
              <a:t>N</a:t>
            </a:r>
            <a:r>
              <a:rPr lang="ru-RU" sz="5600" b="1" dirty="0"/>
              <a:t>604924-6  в Федеральный закон </a:t>
            </a:r>
            <a:r>
              <a:rPr lang="en-US" sz="5600" b="1" dirty="0"/>
              <a:t>N</a:t>
            </a:r>
            <a:r>
              <a:rPr lang="ru-RU" sz="5600" b="1" dirty="0"/>
              <a:t>52-ФЗ «О санитарно-эпидемиологическом благополучии населения»  - </a:t>
            </a:r>
            <a:r>
              <a:rPr lang="ru-RU" sz="5600" dirty="0"/>
              <a:t>дополнить статьей «Обогащение пищевых продуктов»   (внесено депутатами ГД РФ </a:t>
            </a:r>
            <a:r>
              <a:rPr lang="ru-RU" sz="5600" dirty="0" err="1"/>
              <a:t>Н.Ф.Герасименко</a:t>
            </a:r>
            <a:r>
              <a:rPr lang="ru-RU" sz="5600" dirty="0"/>
              <a:t>, </a:t>
            </a:r>
            <a:r>
              <a:rPr lang="ru-RU" sz="5600" dirty="0" err="1"/>
              <a:t>С.Б.Дорофеевым</a:t>
            </a:r>
            <a:r>
              <a:rPr lang="ru-RU" sz="5600" dirty="0"/>
              <a:t>, </a:t>
            </a:r>
            <a:r>
              <a:rPr lang="ru-RU" sz="5600" dirty="0" err="1"/>
              <a:t>С.Ш.Мурзабаевой</a:t>
            </a:r>
            <a:r>
              <a:rPr lang="ru-RU" sz="5600" dirty="0"/>
              <a:t>, О.Г. Борзовой и другими) – отрицательный отзыв </a:t>
            </a:r>
            <a:r>
              <a:rPr lang="ru-RU" sz="5600" dirty="0" smtClean="0"/>
              <a:t>Правительства</a:t>
            </a:r>
          </a:p>
          <a:p>
            <a:pPr lvl="0" algn="just" hangingPunct="0"/>
            <a:endParaRPr lang="ru-RU" sz="5600" dirty="0"/>
          </a:p>
          <a:p>
            <a:pPr lvl="0" algn="just"/>
            <a:r>
              <a:rPr lang="ru-RU" sz="5600" dirty="0" smtClean="0"/>
              <a:t>2016г. -  </a:t>
            </a:r>
            <a:r>
              <a:rPr lang="ru-RU" sz="5600" dirty="0"/>
              <a:t>подготовлен законопроект к внесению в ГД РФ «</a:t>
            </a:r>
            <a:r>
              <a:rPr lang="ru-RU" sz="5600" b="1" dirty="0"/>
              <a:t>О внесении изменений в статью 15 Федерального закона «О качестве и безопасности пищевых продуктов»  </a:t>
            </a:r>
            <a:r>
              <a:rPr lang="ru-RU" sz="5600" b="1" dirty="0" smtClean="0"/>
              <a:t>(Минздрав России) – отозван</a:t>
            </a:r>
          </a:p>
          <a:p>
            <a:pPr lvl="0" algn="just"/>
            <a:r>
              <a:rPr lang="ru-RU" sz="5600" b="1" dirty="0" smtClean="0">
                <a:solidFill>
                  <a:srgbClr val="0070C0"/>
                </a:solidFill>
              </a:rPr>
              <a:t>2019г. – подготовлен законопроект «О профилактике заболеваний, связанных с дефицитом йода». (Минздрав России). Направлен на отзыв в Правительство РФ – декабрь 2019г</a:t>
            </a:r>
            <a:endParaRPr lang="ru-RU" sz="5600" dirty="0">
              <a:solidFill>
                <a:srgbClr val="0070C0"/>
              </a:solidFill>
            </a:endParaRPr>
          </a:p>
          <a:p>
            <a:endParaRPr lang="ru-RU" sz="6400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40860" y="904672"/>
            <a:ext cx="969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История законодательных инициатив в 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>
            <a:extLst>
              <a:ext uri="{FF2B5EF4-FFF2-40B4-BE49-F238E27FC236}">
                <a16:creationId xmlns:a16="http://schemas.microsoft.com/office/drawing/2014/main" xmlns="" id="{6A0EE551-91C1-424C-B128-0CAE8428B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марта 2018 года </a:t>
            </a:r>
            <a:b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медицинский исследовательский центр имени В.А.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Алмазова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Санкт-Петербург</a:t>
            </a:r>
            <a:b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 работниками сферы здравоохранения</a:t>
            </a:r>
          </a:p>
        </p:txBody>
      </p:sp>
      <p:sp>
        <p:nvSpPr>
          <p:cNvPr id="46083" name="Содержимое 2">
            <a:extLst>
              <a:ext uri="{FF2B5EF4-FFF2-40B4-BE49-F238E27FC236}">
                <a16:creationId xmlns:a16="http://schemas.microsoft.com/office/drawing/2014/main" xmlns="" id="{1B056299-AD01-3C49-9A14-E622E975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84114"/>
            <a:ext cx="7225075" cy="367830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/>
              <a:t>«….</a:t>
            </a: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неинфекционных заболеваний – это важное направление.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Что касается закона по йодированной соли, эта идея возникла не вчера. Согласен, надо к этому обязательно вернуться. В Советском Союзе, по-моему, такие программы действовали, всё это производилось.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Это не только связано со щитовидной железой, это с общим состоянием человека связано. Так что вернемся к этому…»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FontTx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 Путин</a:t>
            </a:r>
            <a:endParaRPr lang="ru-RU" alt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2FB0A04-DC36-1A44-960E-3A1ADBB9D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3" r="28753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C:\Users\Мама\AppData\Local\Microsoft\Windows\Temporary Internet Files\Content.IE5\OVLYX5E4\IMG_5697.jpg">
            <a:extLst>
              <a:ext uri="{FF2B5EF4-FFF2-40B4-BE49-F238E27FC236}">
                <a16:creationId xmlns:a16="http://schemas.microsoft.com/office/drawing/2014/main" xmlns="" id="{3B9E739F-2170-2044-B6F3-3D68F0E1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2" y="1868916"/>
            <a:ext cx="3860763" cy="488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C1C7553-9CEE-B24B-96A0-A86CB65987F8}"/>
              </a:ext>
            </a:extLst>
          </p:cNvPr>
          <p:cNvSpPr/>
          <p:nvPr/>
        </p:nvSpPr>
        <p:spPr>
          <a:xfrm>
            <a:off x="670931" y="897025"/>
            <a:ext cx="10850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ЛИКВИДАЦИИ ЙДЗ В РОССИИ</a:t>
            </a:r>
          </a:p>
        </p:txBody>
      </p:sp>
      <p:sp>
        <p:nvSpPr>
          <p:cNvPr id="3" name="Выноска 1 (граница и черта) 2">
            <a:extLst>
              <a:ext uri="{FF2B5EF4-FFF2-40B4-BE49-F238E27FC236}">
                <a16:creationId xmlns:a16="http://schemas.microsoft.com/office/drawing/2014/main" xmlns="" id="{39431046-42DF-B448-A913-4329F2DC5702}"/>
              </a:ext>
            </a:extLst>
          </p:cNvPr>
          <p:cNvSpPr/>
          <p:nvPr/>
        </p:nvSpPr>
        <p:spPr>
          <a:xfrm rot="10800000">
            <a:off x="447324" y="2215573"/>
            <a:ext cx="7079748" cy="1966133"/>
          </a:xfrm>
          <a:prstGeom prst="accentBorderCallout1">
            <a:avLst>
              <a:gd name="adj1" fmla="val -1100"/>
              <a:gd name="adj2" fmla="val -985"/>
              <a:gd name="adj3" fmla="val 768"/>
              <a:gd name="adj4" fmla="val -536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154" name="Содержимое 2">
            <a:extLst>
              <a:ext uri="{FF2B5EF4-FFF2-40B4-BE49-F238E27FC236}">
                <a16:creationId xmlns:a16="http://schemas.microsoft.com/office/drawing/2014/main" xmlns="" id="{C15FF096-CDB3-AF47-A3F2-324579372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24" y="2215575"/>
            <a:ext cx="6979388" cy="1966134"/>
          </a:xfrm>
        </p:spPr>
        <p:txBody>
          <a:bodyPr>
            <a:normAutofit lnSpcReduction="10000"/>
          </a:bodyPr>
          <a:lstStyle/>
          <a:p>
            <a:r>
              <a:rPr kumimoji="0"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Поручение Президента Российской Федерации № Пр-629 от 12 апреля 2018 года </a:t>
            </a:r>
          </a:p>
          <a:p>
            <a:pPr marL="0" indent="0" algn="just">
              <a:buNone/>
            </a:pPr>
            <a:r>
              <a:rPr kumimoji="0"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предложений по внедрению в производство обогащенных йодом продуктов (прежде всего соли)</a:t>
            </a:r>
            <a:endParaRPr kumimoji="0" lang="ru-RU" alt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CB8F871-B264-F841-91E5-ABD5A5D11D09}"/>
              </a:ext>
            </a:extLst>
          </p:cNvPr>
          <p:cNvSpPr/>
          <p:nvPr/>
        </p:nvSpPr>
        <p:spPr>
          <a:xfrm>
            <a:off x="5860433" y="1473854"/>
            <a:ext cx="5946851" cy="4993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579433-5B00-EC48-978E-14393315A22F}"/>
              </a:ext>
            </a:extLst>
          </p:cNvPr>
          <p:cNvSpPr/>
          <p:nvPr/>
        </p:nvSpPr>
        <p:spPr>
          <a:xfrm>
            <a:off x="380071" y="1473854"/>
            <a:ext cx="5946851" cy="4993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058" name="Прямоугольник 5">
            <a:extLst>
              <a:ext uri="{FF2B5EF4-FFF2-40B4-BE49-F238E27FC236}">
                <a16:creationId xmlns:a16="http://schemas.microsoft.com/office/drawing/2014/main" xmlns="" id="{61C27D5C-DF1B-B147-882B-5E5527327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305" y="2426412"/>
            <a:ext cx="4854189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«Сегодняшний состав правительства и наш курирующий вице-премьер (Татьяна Голикова) абсолютно </a:t>
            </a:r>
            <a:r>
              <a:rPr kumimoji="0"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поддерживают</a:t>
            </a:r>
            <a:r>
              <a:rPr kumimoji="0"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тот </a:t>
            </a:r>
            <a:r>
              <a:rPr kumimoji="0"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законопроект</a:t>
            </a:r>
            <a:r>
              <a:rPr kumimoji="0"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</a:t>
            </a:r>
            <a:r>
              <a:rPr kumimoji="0"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Минздравом</a:t>
            </a:r>
            <a:r>
              <a:rPr kumimoji="0"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безусловно, мы его абсолютно поддерживаем» 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А.Ю. Попова, </a:t>
            </a:r>
            <a:r>
              <a:rPr lang="ru-RU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kumimoji="0"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59" name="Прямоугольник 6">
            <a:extLst>
              <a:ext uri="{FF2B5EF4-FFF2-40B4-BE49-F238E27FC236}">
                <a16:creationId xmlns:a16="http://schemas.microsoft.com/office/drawing/2014/main" xmlns="" id="{2E7A98CB-020A-BB4C-A1EB-515220080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61" y="1493178"/>
            <a:ext cx="5288929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solidFill>
                  <a:srgbClr val="011E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января 2019 г.</a:t>
            </a:r>
            <a:endParaRPr kumimoji="0" lang="ru-RU" altLang="ru-RU" sz="2800" dirty="0">
              <a:solidFill>
                <a:srgbClr val="011E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</a:t>
            </a:r>
            <a:r>
              <a:rPr kumimoji="0"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поддерживает законопроект Минздрава о йодировании соли.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наиболее </a:t>
            </a:r>
            <a:r>
              <a:rPr kumimoji="0"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эффективный и недорогой </a:t>
            </a:r>
            <a:r>
              <a:rPr kumimoji="0"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профилактики </a:t>
            </a:r>
            <a:r>
              <a:rPr kumimoji="0"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йододефицитных</a:t>
            </a:r>
            <a:r>
              <a:rPr kumimoji="0"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E43C62-CE7E-7A49-870F-81FC2441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19" y="610254"/>
            <a:ext cx="3529361" cy="7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9091" r="6292" b="6690"/>
          <a:stretch/>
        </p:blipFill>
        <p:spPr bwMode="auto">
          <a:xfrm>
            <a:off x="1916349" y="933855"/>
            <a:ext cx="8219872" cy="538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124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Закон о йодированной соли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6963" y="1905493"/>
            <a:ext cx="11522193" cy="47732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ru-RU" dirty="0">
                <a:solidFill>
                  <a:schemeClr val="tx1"/>
                </a:solidFill>
              </a:rPr>
              <a:t>Свобода выбора</a:t>
            </a:r>
            <a:r>
              <a:rPr lang="en-US" dirty="0">
                <a:solidFill>
                  <a:schemeClr val="tx1"/>
                </a:solidFill>
              </a:rPr>
              <a:t>?                           </a:t>
            </a:r>
            <a:r>
              <a:rPr lang="ru-RU" dirty="0" err="1">
                <a:solidFill>
                  <a:schemeClr val="tx1"/>
                </a:solidFill>
              </a:rPr>
              <a:t>БАДы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6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8004" name="Picture 4" descr="http://img.wiw.ru/profiles/1/7/2/000028271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474163" y="2060575"/>
            <a:ext cx="3499556" cy="2592388"/>
          </a:xfrm>
          <a:prstGeom prst="rect">
            <a:avLst/>
          </a:prstGeom>
          <a:noFill/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206963" y="2565400"/>
            <a:ext cx="42672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Засолка сала</a:t>
            </a:r>
            <a:r>
              <a:rPr lang="en-US" sz="3200" dirty="0"/>
              <a:t>?</a:t>
            </a:r>
            <a:endParaRPr lang="ru-RU" sz="3200" dirty="0"/>
          </a:p>
          <a:p>
            <a:pPr algn="l">
              <a:spcBef>
                <a:spcPct val="50000"/>
              </a:spcBef>
            </a:pPr>
            <a:r>
              <a:rPr lang="ru-RU" sz="3200" dirty="0"/>
              <a:t>Консервирование овощей</a:t>
            </a:r>
            <a:r>
              <a:rPr lang="en-US" sz="3200" dirty="0"/>
              <a:t>?</a:t>
            </a:r>
            <a:endParaRPr lang="ru-RU" sz="3200" dirty="0"/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8400822" y="3573463"/>
            <a:ext cx="349767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8314268" y="3429004"/>
            <a:ext cx="3414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8485484" y="4508504"/>
            <a:ext cx="33283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Аллергия на йод</a:t>
            </a:r>
            <a:r>
              <a:rPr lang="en-US" sz="3200" dirty="0"/>
              <a:t>?</a:t>
            </a:r>
            <a:endParaRPr lang="ru-RU" sz="3200" dirty="0"/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293512" y="5445125"/>
            <a:ext cx="6400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Гипертоническая болезнь</a:t>
            </a:r>
            <a:r>
              <a:rPr lang="en-US" sz="3200" dirty="0"/>
              <a:t>? </a:t>
            </a:r>
            <a:r>
              <a:rPr lang="ru-RU" sz="3200" dirty="0"/>
              <a:t>Рак щитовидной железы</a:t>
            </a:r>
            <a:r>
              <a:rPr lang="en-US" sz="3200" dirty="0"/>
              <a:t>?</a:t>
            </a:r>
            <a:endParaRPr lang="ru-RU" sz="3200" dirty="0"/>
          </a:p>
          <a:p>
            <a:pPr algn="l">
              <a:spcBef>
                <a:spcPct val="50000"/>
              </a:spcBef>
            </a:pP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7206076" y="5661029"/>
            <a:ext cx="46077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Права потребителей</a:t>
            </a:r>
            <a:r>
              <a:rPr lang="en-US" sz="3200" dirty="0"/>
              <a:t>?</a:t>
            </a:r>
            <a:endParaRPr lang="ru-RU" sz="3200" dirty="0"/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8314268" y="3716342"/>
            <a:ext cx="38777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Морепродукты</a:t>
            </a:r>
            <a:r>
              <a:rPr lang="en-US" sz="3200" dirty="0"/>
              <a:t>?</a:t>
            </a:r>
            <a:endParaRPr lang="ru-RU" sz="3200" dirty="0"/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8229601" y="1989138"/>
            <a:ext cx="3962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dirty="0"/>
              <a:t>А может быть </a:t>
            </a:r>
            <a:r>
              <a:rPr lang="en-US" sz="3200" dirty="0"/>
              <a:t>    </a:t>
            </a:r>
            <a:r>
              <a:rPr lang="ru-RU" sz="3200" dirty="0" err="1"/>
              <a:t>йодировать</a:t>
            </a:r>
            <a:r>
              <a:rPr lang="ru-RU" sz="3200" dirty="0"/>
              <a:t> воду</a:t>
            </a:r>
            <a:r>
              <a:rPr lang="en-US" sz="3200" dirty="0"/>
              <a:t>??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7812" y="889000"/>
            <a:ext cx="10709094" cy="482600"/>
          </a:xfrm>
        </p:spPr>
        <p:txBody>
          <a:bodyPr/>
          <a:lstStyle/>
          <a:p>
            <a:r>
              <a:rPr lang="ru-RU" sz="2400" b="1" dirty="0"/>
              <a:t>Аргументы в пользу йодирования соли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917" y="1524008"/>
            <a:ext cx="11861800" cy="4727575"/>
          </a:xfrm>
        </p:spPr>
        <p:txBody>
          <a:bodyPr/>
          <a:lstStyle/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Соль употребляется всеми людьми в одинаковом количестве в течении всего года</a:t>
            </a:r>
          </a:p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Внесение </a:t>
            </a:r>
            <a:r>
              <a:rPr lang="ru-RU" sz="2400" b="1" dirty="0" err="1">
                <a:solidFill>
                  <a:srgbClr val="660033"/>
                </a:solidFill>
              </a:rPr>
              <a:t>йодирующих</a:t>
            </a:r>
            <a:r>
              <a:rPr lang="ru-RU" sz="2400" b="1" dirty="0">
                <a:solidFill>
                  <a:srgbClr val="660033"/>
                </a:solidFill>
              </a:rPr>
              <a:t> добавок не придает соли необычного вкуса или запаха</a:t>
            </a:r>
          </a:p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Технология йодирования соли проста и доступна по цене</a:t>
            </a:r>
          </a:p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Йодирование соли увеличивает ее цену не более чем на 5 %</a:t>
            </a:r>
          </a:p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Контроль качества йодированной соли легко осуществлять  на уровне </a:t>
            </a:r>
            <a:r>
              <a:rPr lang="ru-RU" sz="2400" b="1" dirty="0" err="1">
                <a:solidFill>
                  <a:srgbClr val="660033"/>
                </a:solidFill>
              </a:rPr>
              <a:t>приозводства</a:t>
            </a:r>
            <a:r>
              <a:rPr lang="ru-RU" sz="2400" b="1" dirty="0">
                <a:solidFill>
                  <a:srgbClr val="660033"/>
                </a:solidFill>
              </a:rPr>
              <a:t>, поставок и торговли</a:t>
            </a:r>
          </a:p>
          <a:p>
            <a:pPr>
              <a:buClr>
                <a:srgbClr val="660033"/>
              </a:buClr>
              <a:buFont typeface="Wingdings" pitchFamily="2" charset="2"/>
              <a:buChar char="q"/>
            </a:pPr>
            <a:r>
              <a:rPr lang="ru-RU" sz="2400" b="1" dirty="0">
                <a:solidFill>
                  <a:srgbClr val="660033"/>
                </a:solidFill>
              </a:rPr>
              <a:t>Международный опыт свидетельствует о высокой эффективности йодирования соли для ликвидации ЙДЗ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1031"/>
          <p:cNvSpPr>
            <a:spLocks noGrp="1" noChangeArrowheads="1"/>
          </p:cNvSpPr>
          <p:nvPr>
            <p:ph type="title"/>
          </p:nvPr>
        </p:nvSpPr>
        <p:spPr>
          <a:xfrm>
            <a:off x="1320800" y="762006"/>
            <a:ext cx="10363200" cy="669925"/>
          </a:xfrm>
        </p:spPr>
        <p:txBody>
          <a:bodyPr/>
          <a:lstStyle/>
          <a:p>
            <a:pPr algn="ctr"/>
            <a:r>
              <a:rPr lang="ru-RU" sz="3200" b="1" i="0" u="sng" dirty="0"/>
              <a:t>Стандарт йодирования </a:t>
            </a:r>
            <a:r>
              <a:rPr lang="ru-RU" sz="3200" b="1" i="0" u="sng" dirty="0" smtClean="0"/>
              <a:t>соли</a:t>
            </a:r>
            <a:endParaRPr lang="ru-RU" sz="3200" b="1" i="0" u="sng" dirty="0"/>
          </a:p>
        </p:txBody>
      </p:sp>
      <p:sp>
        <p:nvSpPr>
          <p:cNvPr id="87048" name="Rectangle 1032"/>
          <p:cNvSpPr>
            <a:spLocks noGrp="1" noChangeArrowheads="1"/>
          </p:cNvSpPr>
          <p:nvPr>
            <p:ph type="body" idx="1"/>
          </p:nvPr>
        </p:nvSpPr>
        <p:spPr>
          <a:xfrm>
            <a:off x="753020" y="2191885"/>
            <a:ext cx="579120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Содержание йода 40 </a:t>
            </a:r>
            <a:r>
              <a:rPr lang="ru-RU" sz="2800" u="sng" dirty="0">
                <a:solidFill>
                  <a:srgbClr val="000066"/>
                </a:solidFill>
              </a:rPr>
              <a:t>+</a:t>
            </a:r>
            <a:r>
              <a:rPr lang="ru-RU" sz="2800" dirty="0">
                <a:solidFill>
                  <a:srgbClr val="000066"/>
                </a:solidFill>
              </a:rPr>
              <a:t> 15 мг</a:t>
            </a:r>
            <a:r>
              <a:rPr lang="en-US" sz="2800" dirty="0">
                <a:solidFill>
                  <a:srgbClr val="000066"/>
                </a:solidFill>
              </a:rPr>
              <a:t>/</a:t>
            </a:r>
            <a:r>
              <a:rPr lang="ru-RU" sz="2800" dirty="0">
                <a:solidFill>
                  <a:srgbClr val="000066"/>
                </a:solidFill>
              </a:rPr>
              <a:t>кг соли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Используется стабильный </a:t>
            </a:r>
            <a:r>
              <a:rPr lang="ru-RU" sz="2800" dirty="0" err="1">
                <a:solidFill>
                  <a:srgbClr val="000066"/>
                </a:solidFill>
              </a:rPr>
              <a:t>йодат</a:t>
            </a:r>
            <a:r>
              <a:rPr lang="ru-RU" sz="2800" dirty="0">
                <a:solidFill>
                  <a:srgbClr val="000066"/>
                </a:solidFill>
              </a:rPr>
              <a:t> калия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Срок хранения до 12 месяцев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000066"/>
              </a:solidFill>
            </a:endParaRPr>
          </a:p>
        </p:txBody>
      </p:sp>
      <p:pic>
        <p:nvPicPr>
          <p:cNvPr id="87049" name="Picture 1033" descr="C:\Мои документы\i.jpg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7010400" y="2227750"/>
            <a:ext cx="4828117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5023" y="889000"/>
            <a:ext cx="11846983" cy="558800"/>
          </a:xfrm>
        </p:spPr>
        <p:txBody>
          <a:bodyPr>
            <a:normAutofit fontScale="90000"/>
          </a:bodyPr>
          <a:lstStyle/>
          <a:p>
            <a:r>
              <a:rPr lang="ru-RU" sz="2000" b="1">
                <a:solidFill>
                  <a:srgbClr val="660033"/>
                </a:solidFill>
              </a:rPr>
              <a:t>Уровни йодирования соли в отдельных странах</a:t>
            </a:r>
            <a:r>
              <a:rPr lang="ru-RU" sz="1800" b="1">
                <a:solidFill>
                  <a:srgbClr val="660033"/>
                </a:solidFill>
              </a:rPr>
              <a:t/>
            </a:r>
            <a:br>
              <a:rPr lang="ru-RU" sz="1800" b="1">
                <a:solidFill>
                  <a:srgbClr val="660033"/>
                </a:solidFill>
              </a:rPr>
            </a:br>
            <a:endParaRPr lang="ru-RU" sz="1800" b="1">
              <a:solidFill>
                <a:srgbClr val="660033"/>
              </a:solidFill>
            </a:endParaRPr>
          </a:p>
        </p:txBody>
      </p:sp>
      <p:graphicFrame>
        <p:nvGraphicFramePr>
          <p:cNvPr id="9540" name="Group 324"/>
          <p:cNvGraphicFramePr>
            <a:graphicFrameLocks noGrp="1"/>
          </p:cNvGraphicFramePr>
          <p:nvPr/>
        </p:nvGraphicFramePr>
        <p:xfrm>
          <a:off x="812800" y="1397000"/>
          <a:ext cx="10972800" cy="5112068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78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Страна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Соединение йода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Уровень йодирования (мг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кг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оли)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Автралия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65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Камерун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США и Канада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77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Китай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Эквадор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Германия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Индия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Югославия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Польша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Нигерия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Россия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Украина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Беларусь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Йодат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йодид калия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xmlns="" id="{FBEE54FE-28F6-7B44-A125-4ED27B71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11" y="510575"/>
            <a:ext cx="7072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en-US" b="1" dirty="0">
                <a:solidFill>
                  <a:srgbClr val="011EA4"/>
                </a:solidFill>
              </a:rPr>
              <a:t>Критерии йодного статуса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en-US" b="1" dirty="0">
                <a:solidFill>
                  <a:srgbClr val="011EA4"/>
                </a:solidFill>
              </a:rPr>
              <a:t>для отдельных групп населения</a:t>
            </a:r>
            <a:endParaRPr kumimoji="0" lang="en-US" altLang="en-US" b="1" dirty="0">
              <a:solidFill>
                <a:srgbClr val="011EA4"/>
              </a:solidFill>
            </a:endParaRPr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xmlns="" id="{BFEC08A8-AC66-2647-AA7F-01BD6FB3D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88" y="6024368"/>
            <a:ext cx="7148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en-US" sz="1800">
                <a:solidFill>
                  <a:schemeClr val="tx2"/>
                </a:solidFill>
                <a:ea typeface="MS PGothic" panose="020B0600070205080204" pitchFamily="34" charset="-128"/>
              </a:rPr>
              <a:t>WHO. Urinary iodine concentrations for determining iodine status in populations. WHO/NMH/NHD/EPG/13.1 2013</a:t>
            </a:r>
          </a:p>
        </p:txBody>
      </p:sp>
      <p:graphicFrame>
        <p:nvGraphicFramePr>
          <p:cNvPr id="317444" name="Group 4">
            <a:extLst>
              <a:ext uri="{FF2B5EF4-FFF2-40B4-BE49-F238E27FC236}">
                <a16:creationId xmlns:a16="http://schemas.microsoft.com/office/drawing/2014/main" xmlns="" id="{FA7C02E5-D479-2C4A-89C0-CB91F9627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96421"/>
              </p:ext>
            </p:extLst>
          </p:nvPr>
        </p:nvGraphicFramePr>
        <p:xfrm>
          <a:off x="2497931" y="1670051"/>
          <a:ext cx="7196138" cy="5337317"/>
        </p:xfrm>
        <a:graphic>
          <a:graphicData uri="http://schemas.openxmlformats.org/drawingml/2006/table">
            <a:tbl>
              <a:tblPr/>
              <a:tblGrid>
                <a:gridCol w="2805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2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4451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Популяционная группа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Медианная концентрация йода в моче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КЙМ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мкг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л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45690" marB="456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Оптимум 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Избыток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27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Дети школьного возраста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100-299</a:t>
                      </a: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&gt;299</a:t>
                      </a: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17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Беременные женщины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150-249</a:t>
                      </a: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≥500</a:t>
                      </a: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00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Кормящие женщины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≥100</a:t>
                      </a: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45690" marB="456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5319" name="Picture 11">
            <a:extLst>
              <a:ext uri="{FF2B5EF4-FFF2-40B4-BE49-F238E27FC236}">
                <a16:creationId xmlns:a16="http://schemas.microsoft.com/office/drawing/2014/main" xmlns="" id="{B2E5ABCF-8F6C-1F49-B058-EFA04573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5" y="771720"/>
            <a:ext cx="1698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668439" y="2632075"/>
            <a:ext cx="317076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ru-RU" sz="240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11200" y="1818675"/>
            <a:ext cx="10464800" cy="1569660"/>
          </a:xfrm>
          <a:prstGeom prst="rect">
            <a:avLst/>
          </a:prstGeom>
          <a:solidFill>
            <a:srgbClr val="00FFCC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/>
            <a:endParaRPr lang="ru-RU" sz="3200" b="1">
              <a:solidFill>
                <a:schemeClr val="accent2"/>
              </a:solidFill>
            </a:endParaRPr>
          </a:p>
          <a:p>
            <a:pPr algn="ctr"/>
            <a:r>
              <a:rPr lang="ru-RU" sz="3200" b="1">
                <a:solidFill>
                  <a:srgbClr val="000099"/>
                </a:solidFill>
              </a:rPr>
              <a:t>Морская соль не является естественно йодированной</a:t>
            </a:r>
            <a:r>
              <a:rPr lang="ru-RU" sz="3200" b="1">
                <a:solidFill>
                  <a:schemeClr val="accent2"/>
                </a:solidFill>
              </a:rPr>
              <a:t> !</a:t>
            </a:r>
          </a:p>
          <a:p>
            <a:pPr algn="ctr"/>
            <a:endParaRPr lang="ru-RU" sz="3200" b="1">
              <a:solidFill>
                <a:schemeClr val="accent2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11200" y="4613284"/>
            <a:ext cx="10566400" cy="835025"/>
          </a:xfrm>
          <a:prstGeom prst="rect">
            <a:avLst/>
          </a:prstGeom>
          <a:solidFill>
            <a:srgbClr val="CCFFCC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CC"/>
                </a:solidFill>
              </a:rPr>
              <a:t>1грамм морской соли содержит 3 мкг йода</a:t>
            </a:r>
          </a:p>
          <a:p>
            <a:pPr algn="ctr"/>
            <a:r>
              <a:rPr lang="ru-RU" sz="2400">
                <a:solidFill>
                  <a:srgbClr val="0000CC"/>
                </a:solidFill>
              </a:rPr>
              <a:t> </a:t>
            </a:r>
            <a:r>
              <a:rPr lang="ru-RU" sz="2400" b="1">
                <a:solidFill>
                  <a:srgbClr val="0000CC"/>
                </a:solidFill>
              </a:rPr>
              <a:t>(3 части на миллион)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0306" y="107565"/>
            <a:ext cx="5916705" cy="9906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400" dirty="0" smtClean="0">
                <a:solidFill>
                  <a:srgbClr val="CC0000"/>
                </a:solidFill>
              </a:rPr>
              <a:t>Содержание йода в продуктах питания </a:t>
            </a:r>
            <a:r>
              <a:rPr lang="en-US" altLang="ru-RU" sz="2400" dirty="0" smtClean="0">
                <a:solidFill>
                  <a:srgbClr val="CC0000"/>
                </a:solidFill>
              </a:rPr>
              <a:t>  </a:t>
            </a:r>
            <a:r>
              <a:rPr lang="ru-RU" altLang="ru-RU" sz="1200" dirty="0" smtClean="0">
                <a:solidFill>
                  <a:srgbClr val="CC0000"/>
                </a:solidFill>
              </a:rPr>
              <a:t>(мкг йода на 100 г  продукта)</a:t>
            </a:r>
          </a:p>
        </p:txBody>
      </p:sp>
      <p:graphicFrame>
        <p:nvGraphicFramePr>
          <p:cNvPr id="71703" name="Group 23"/>
          <p:cNvGraphicFramePr>
            <a:graphicFrameLocks noGrp="1"/>
          </p:cNvGraphicFramePr>
          <p:nvPr>
            <p:ph type="tbl" idx="1"/>
          </p:nvPr>
        </p:nvGraphicFramePr>
        <p:xfrm>
          <a:off x="609604" y="1385045"/>
          <a:ext cx="5737407" cy="4927919"/>
        </p:xfrm>
        <a:graphic>
          <a:graphicData uri="http://schemas.openxmlformats.org/drawingml/2006/table">
            <a:tbl>
              <a:tblPr/>
              <a:tblGrid>
                <a:gridCol w="2767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9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9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Трепанги, гребешки, креветки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-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после кулинарной обработки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200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     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3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Рыба морская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200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Рыба пресноводная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74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Морская капуста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от 5 до 200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Устрицы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60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Молочные продукты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Мясо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Куриные яйца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Хлеб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Овощи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Зелень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4-11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6-9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1-10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aramond" pitchFamily="18" charset="0"/>
                        </a:rPr>
                        <a:t>6-15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Picture 12" descr="http://sonnikpro.com/wp-content/uploads/2017/04/est-ryibu-vo-sn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7106" y="3532121"/>
            <a:ext cx="2627563" cy="1480437"/>
          </a:xfrm>
          <a:prstGeom prst="rect">
            <a:avLst/>
          </a:prstGeom>
          <a:noFill/>
        </p:spPr>
      </p:pic>
      <p:pic>
        <p:nvPicPr>
          <p:cNvPr id="7" name="Picture 10" descr="https://i.ytimg.com/vi/cXNS7wJnnoA/m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6804" y="1886137"/>
            <a:ext cx="2663726" cy="1421801"/>
          </a:xfrm>
          <a:prstGeom prst="rect">
            <a:avLst/>
          </a:prstGeom>
          <a:noFill/>
        </p:spPr>
      </p:pic>
      <p:pic>
        <p:nvPicPr>
          <p:cNvPr id="8" name="Picture 8" descr="https://lifegid.com/media/res/2/0/9/0/0/20900.pa76io.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6804" y="5182836"/>
            <a:ext cx="2650270" cy="1460035"/>
          </a:xfrm>
          <a:prstGeom prst="rect">
            <a:avLst/>
          </a:prstGeom>
          <a:noFill/>
        </p:spPr>
      </p:pic>
      <p:pic>
        <p:nvPicPr>
          <p:cNvPr id="9" name="Picture 6" descr="https://lifegid.com/media/res/2/0/8/9/6/20896.pa763o.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7106" y="412216"/>
            <a:ext cx="2649968" cy="13503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88306" y="1264024"/>
            <a:ext cx="182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100г в день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88306" y="2420472"/>
            <a:ext cx="182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от 4 кг до  100г в день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1" y="188250"/>
            <a:ext cx="2321858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Количество продукта в сутки, для получения 200 мкг йода</a:t>
            </a:r>
            <a:r>
              <a:rPr lang="en-US" sz="1600" b="1" dirty="0" smtClean="0"/>
              <a:t>: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79336" y="4043132"/>
            <a:ext cx="182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100г в день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279331" y="5710617"/>
            <a:ext cx="182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300г в день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809720" y="620688"/>
            <a:ext cx="7929618" cy="6651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ЙОД В ВОДОРОСЛЯХ</a:t>
            </a:r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>
          <a:xfrm>
            <a:off x="1809720" y="1269531"/>
            <a:ext cx="8401080" cy="3417243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/>
              <a:t>Наиболее высокое содержание Йода в водорослях:</a:t>
            </a:r>
          </a:p>
          <a:p>
            <a:pPr>
              <a:buFontTx/>
              <a:buNone/>
            </a:pPr>
            <a:endParaRPr lang="ru-RU" b="1" dirty="0" smtClean="0"/>
          </a:p>
          <a:p>
            <a:r>
              <a:rPr lang="ru-RU" b="1" dirty="0" smtClean="0"/>
              <a:t>- в сухой ламинарии - 26-180 мг на 100 г продукта</a:t>
            </a:r>
          </a:p>
          <a:p>
            <a:r>
              <a:rPr lang="ru-RU" b="1" dirty="0" smtClean="0"/>
              <a:t>- в сухой морской капусте - 200-220 мг на 100 г продукта</a:t>
            </a:r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99067" y="4072467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70C0"/>
                </a:solidFill>
              </a:rPr>
              <a:t>БАДы</a:t>
            </a:r>
            <a:r>
              <a:rPr lang="ru-RU" sz="4000" b="1" dirty="0" smtClean="0">
                <a:solidFill>
                  <a:srgbClr val="0070C0"/>
                </a:solidFill>
              </a:rPr>
              <a:t> с йодом – не стандартизованы по содержанию йода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42938"/>
            <a:ext cx="8229600" cy="5270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/>
              <a:t>Эффект </a:t>
            </a:r>
            <a:r>
              <a:rPr lang="ru-RU" sz="3600" b="1" dirty="0" err="1" smtClean="0"/>
              <a:t>Вольфа-Чайкова</a:t>
            </a:r>
            <a:endParaRPr lang="ru-RU" sz="3600" b="1" dirty="0" smtClean="0"/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93059" y="2008110"/>
            <a:ext cx="48113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Verdana" pitchFamily="34" charset="0"/>
              </a:rPr>
              <a:t>Избыточное поступление йода в щитовидную железу</a:t>
            </a:r>
          </a:p>
        </p:txBody>
      </p:sp>
      <p:sp>
        <p:nvSpPr>
          <p:cNvPr id="252932" name="Line 5"/>
          <p:cNvSpPr>
            <a:spLocks noChangeShapeType="1"/>
          </p:cNvSpPr>
          <p:nvPr/>
        </p:nvSpPr>
        <p:spPr bwMode="auto">
          <a:xfrm>
            <a:off x="5520267" y="2346618"/>
            <a:ext cx="5037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6383868" y="2008393"/>
            <a:ext cx="51088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Verdana" pitchFamily="34" charset="0"/>
              </a:rPr>
              <a:t>Снижение активности процесса йодирования </a:t>
            </a:r>
            <a:r>
              <a:rPr lang="ru-RU" altLang="ru-RU" dirty="0" err="1">
                <a:solidFill>
                  <a:srgbClr val="002060"/>
                </a:solidFill>
                <a:latin typeface="Verdana" pitchFamily="34" charset="0"/>
              </a:rPr>
              <a:t>тиреоглобулина</a:t>
            </a:r>
            <a:endParaRPr lang="ru-RU" altLang="ru-RU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52934" name="Line 7"/>
          <p:cNvSpPr>
            <a:spLocks noChangeShapeType="1"/>
          </p:cNvSpPr>
          <p:nvPr/>
        </p:nvSpPr>
        <p:spPr bwMode="auto">
          <a:xfrm flipH="1">
            <a:off x="6311901" y="264645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0599" name="Text Box 8"/>
          <p:cNvSpPr txBox="1">
            <a:spLocks noChangeArrowheads="1"/>
          </p:cNvSpPr>
          <p:nvPr/>
        </p:nvSpPr>
        <p:spPr bwMode="auto">
          <a:xfrm>
            <a:off x="1991784" y="2849564"/>
            <a:ext cx="828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ru-RU" altLang="ru-RU">
                <a:solidFill>
                  <a:srgbClr val="0070C0"/>
                </a:solidFill>
                <a:latin typeface="Verdana" pitchFamily="34" charset="0"/>
              </a:rPr>
              <a:t>Уменьшение образования Т4 и Т3 из МИТ и ДИТ</a:t>
            </a:r>
          </a:p>
        </p:txBody>
      </p:sp>
      <p:sp>
        <p:nvSpPr>
          <p:cNvPr id="110600" name="Text Box 10"/>
          <p:cNvSpPr txBox="1">
            <a:spLocks noChangeArrowheads="1"/>
          </p:cNvSpPr>
          <p:nvPr/>
        </p:nvSpPr>
        <p:spPr bwMode="auto">
          <a:xfrm>
            <a:off x="1847851" y="3213100"/>
            <a:ext cx="83904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ru-RU" altLang="ru-RU" sz="1500" b="1">
                <a:solidFill>
                  <a:srgbClr val="FF0000"/>
                </a:solidFill>
                <a:latin typeface="Verdana" pitchFamily="34" charset="0"/>
              </a:rPr>
              <a:t>Феномен « ускользания» от подавляющего эффекта Вольфа-Чайкова</a:t>
            </a: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1703918" y="4076700"/>
            <a:ext cx="3168649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1" hangingPunct="1">
              <a:spcBef>
                <a:spcPct val="50000"/>
              </a:spcBef>
            </a:pPr>
            <a:r>
              <a:rPr lang="ru-RU" altLang="ru-RU" b="1" u="sng">
                <a:latin typeface="Verdana" pitchFamily="34" charset="0"/>
              </a:rPr>
              <a:t>Плазма крови</a:t>
            </a:r>
          </a:p>
          <a:p>
            <a:pPr algn="ctr" defTabSz="685800" eaLnBrk="1" hangingPunct="1">
              <a:spcBef>
                <a:spcPct val="50000"/>
              </a:spcBef>
            </a:pPr>
            <a:r>
              <a:rPr lang="ru-RU" altLang="ru-RU">
                <a:latin typeface="Verdana" pitchFamily="34" charset="0"/>
              </a:rPr>
              <a:t>Йод</a:t>
            </a:r>
          </a:p>
          <a:p>
            <a:pPr defTabSz="685800" eaLnBrk="1" hangingPunct="1">
              <a:spcBef>
                <a:spcPct val="50000"/>
              </a:spcBef>
            </a:pPr>
            <a:endParaRPr lang="ru-RU" altLang="ru-RU">
              <a:latin typeface="Verdana" pitchFamily="34" charset="0"/>
            </a:endParaRPr>
          </a:p>
        </p:txBody>
      </p:sp>
      <p:sp>
        <p:nvSpPr>
          <p:cNvPr id="252938" name="Line 12"/>
          <p:cNvSpPr>
            <a:spLocks noChangeShapeType="1"/>
          </p:cNvSpPr>
          <p:nvPr/>
        </p:nvSpPr>
        <p:spPr bwMode="auto">
          <a:xfrm>
            <a:off x="4800600" y="4184650"/>
            <a:ext cx="0" cy="16208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2939" name="Line 13"/>
          <p:cNvSpPr>
            <a:spLocks noChangeShapeType="1"/>
          </p:cNvSpPr>
          <p:nvPr/>
        </p:nvSpPr>
        <p:spPr bwMode="auto">
          <a:xfrm>
            <a:off x="3865034" y="4670425"/>
            <a:ext cx="136736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2940" name="Line 14"/>
          <p:cNvSpPr>
            <a:spLocks noChangeShapeType="1"/>
          </p:cNvSpPr>
          <p:nvPr/>
        </p:nvSpPr>
        <p:spPr bwMode="auto">
          <a:xfrm flipH="1">
            <a:off x="4294717" y="4564063"/>
            <a:ext cx="218016" cy="215900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2941" name="Line 15"/>
          <p:cNvSpPr>
            <a:spLocks noChangeShapeType="1"/>
          </p:cNvSpPr>
          <p:nvPr/>
        </p:nvSpPr>
        <p:spPr bwMode="auto">
          <a:xfrm>
            <a:off x="4296833" y="4564063"/>
            <a:ext cx="287867" cy="2159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/>
        </p:spPr>
        <p:txBody>
          <a:bodyPr/>
          <a:lstStyle/>
          <a:p>
            <a:pPr defTabSz="685800">
              <a:defRPr/>
            </a:pPr>
            <a:endParaRPr lang="ru-RU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0606" name="Text Box 16"/>
          <p:cNvSpPr txBox="1">
            <a:spLocks noChangeArrowheads="1"/>
          </p:cNvSpPr>
          <p:nvPr/>
        </p:nvSpPr>
        <p:spPr bwMode="auto">
          <a:xfrm>
            <a:off x="1428751" y="4832350"/>
            <a:ext cx="30945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en-US" altLang="ru-RU" b="1">
                <a:solidFill>
                  <a:srgbClr val="FF0000"/>
                </a:solidFill>
                <a:latin typeface="Verdana" pitchFamily="34" charset="0"/>
              </a:rPr>
              <a:t>Na-I</a:t>
            </a:r>
            <a:r>
              <a:rPr lang="ru-RU" altLang="ru-RU" b="1">
                <a:solidFill>
                  <a:srgbClr val="FF0000"/>
                </a:solidFill>
                <a:latin typeface="Verdana" pitchFamily="34" charset="0"/>
              </a:rPr>
              <a:t> симпортер</a:t>
            </a:r>
          </a:p>
        </p:txBody>
      </p:sp>
      <p:sp>
        <p:nvSpPr>
          <p:cNvPr id="110607" name="Text Box 17"/>
          <p:cNvSpPr txBox="1">
            <a:spLocks noChangeArrowheads="1"/>
          </p:cNvSpPr>
          <p:nvPr/>
        </p:nvSpPr>
        <p:spPr bwMode="auto">
          <a:xfrm>
            <a:off x="6601885" y="3536950"/>
            <a:ext cx="3600449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eaLnBrk="1" hangingPunct="1">
              <a:spcBef>
                <a:spcPct val="50000"/>
              </a:spcBef>
            </a:pPr>
            <a:r>
              <a:rPr lang="ru-RU" altLang="ru-RU" b="1" u="sng">
                <a:solidFill>
                  <a:srgbClr val="7030A0"/>
                </a:solidFill>
                <a:latin typeface="Verdana" pitchFamily="34" charset="0"/>
              </a:rPr>
              <a:t>Тиреоцит</a:t>
            </a:r>
          </a:p>
        </p:txBody>
      </p:sp>
      <p:sp>
        <p:nvSpPr>
          <p:cNvPr id="110608" name="Text Box 19"/>
          <p:cNvSpPr txBox="1">
            <a:spLocks noChangeArrowheads="1"/>
          </p:cNvSpPr>
          <p:nvPr/>
        </p:nvSpPr>
        <p:spPr bwMode="auto">
          <a:xfrm>
            <a:off x="5304367" y="3860800"/>
            <a:ext cx="51477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</a:pPr>
            <a:r>
              <a:rPr lang="ru-RU" altLang="ru-RU">
                <a:latin typeface="Verdana" pitchFamily="34" charset="0"/>
              </a:rPr>
              <a:t>Снижение содержания йода в ЩЖ</a:t>
            </a:r>
          </a:p>
          <a:p>
            <a:pPr defTabSz="685800" eaLnBrk="1" hangingPunct="1">
              <a:spcBef>
                <a:spcPct val="50000"/>
              </a:spcBef>
            </a:pPr>
            <a:r>
              <a:rPr lang="ru-RU" altLang="ru-RU">
                <a:latin typeface="Verdana" pitchFamily="34" charset="0"/>
              </a:rPr>
              <a:t>Восстановление йодирования тиреоглобулина</a:t>
            </a:r>
          </a:p>
          <a:p>
            <a:pPr defTabSz="685800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FF0000"/>
                </a:solidFill>
                <a:latin typeface="Verdana" pitchFamily="34" charset="0"/>
              </a:rPr>
              <a:t>Восстановление синтеза тиреоидных гормонов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F8F80BB-E8B6-43B3-9462-B4D497D280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42C8AD6-8796-482B-ACC1-6D686B08E7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457201"/>
            <a:ext cx="1240822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4274" name="Изображение 2">
            <a:extLst>
              <a:ext uri="{FF2B5EF4-FFF2-40B4-BE49-F238E27FC236}">
                <a16:creationId xmlns:a16="http://schemas.microsoft.com/office/drawing/2014/main" xmlns="" id="{F23EA84B-C986-CA42-94C1-3E6CC2DC3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44" y="277137"/>
            <a:ext cx="9010185" cy="62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B6B3BF72-6DFA-42DA-A667-9E3A1BCFF7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75059" y="457202"/>
            <a:ext cx="9970407" cy="5856457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Статистика">
            <a:extLst>
              <a:ext uri="{FF2B5EF4-FFF2-40B4-BE49-F238E27FC236}">
                <a16:creationId xmlns:a16="http://schemas.microsoft.com/office/drawing/2014/main" xmlns="" id="{0BA7D08A-9E50-3346-815F-B73D08AAA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274" y="7638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1176" y="391020"/>
            <a:ext cx="6013824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0D7"/>
                </a:solidFill>
              </a:rPr>
              <a:t/>
            </a:r>
            <a:br>
              <a:rPr lang="ru-RU" sz="2400" b="1" dirty="0" smtClean="0">
                <a:solidFill>
                  <a:srgbClr val="FFF0D7"/>
                </a:solidFill>
              </a:rPr>
            </a:br>
            <a:r>
              <a:rPr lang="ru-RU" sz="2400" b="1" dirty="0" smtClean="0">
                <a:solidFill>
                  <a:srgbClr val="FFF0D7"/>
                </a:solidFill>
              </a:rPr>
              <a:t/>
            </a:r>
            <a:br>
              <a:rPr lang="ru-RU" sz="2400" b="1" dirty="0" smtClean="0">
                <a:solidFill>
                  <a:srgbClr val="FFF0D7"/>
                </a:solidFill>
              </a:rPr>
            </a:br>
            <a:r>
              <a:rPr lang="ru-RU" sz="2400" b="1" dirty="0" smtClean="0">
                <a:solidFill>
                  <a:srgbClr val="FFF0D7"/>
                </a:solidFill>
              </a:rPr>
              <a:t/>
            </a:r>
            <a:br>
              <a:rPr lang="ru-RU" sz="2400" b="1" dirty="0" smtClean="0">
                <a:solidFill>
                  <a:srgbClr val="FFF0D7"/>
                </a:solidFill>
              </a:rPr>
            </a:br>
            <a:r>
              <a:rPr lang="ru-RU" sz="2400" b="1" dirty="0" smtClean="0">
                <a:solidFill>
                  <a:srgbClr val="FFF0D7"/>
                </a:solidFill>
              </a:rPr>
              <a:t>Волонтеры-медики </a:t>
            </a:r>
            <a:br>
              <a:rPr lang="ru-RU" sz="2400" b="1" dirty="0" smtClean="0">
                <a:solidFill>
                  <a:srgbClr val="FFF0D7"/>
                </a:solidFill>
              </a:rPr>
            </a:br>
            <a:r>
              <a:rPr lang="ru-RU" sz="2400" b="1" dirty="0" smtClean="0">
                <a:solidFill>
                  <a:srgbClr val="FFF0D7"/>
                </a:solidFill>
              </a:rPr>
              <a:t>– за устранение дефицита йода!</a:t>
            </a:r>
            <a:endParaRPr lang="ru-RU" sz="2400" b="1" dirty="0">
              <a:solidFill>
                <a:srgbClr val="FFF0D7"/>
              </a:solidFill>
            </a:endParaRPr>
          </a:p>
        </p:txBody>
      </p:sp>
      <p:pic>
        <p:nvPicPr>
          <p:cNvPr id="1026" name="Picture 2" descr="https://www.endocrincentr.ru/sites/default/files/resize/all/PRESS/10.10.2016/Sel_iod_action_10.10.16_1-950x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61" y="470815"/>
            <a:ext cx="5519644" cy="2364335"/>
          </a:xfrm>
          <a:prstGeom prst="rect">
            <a:avLst/>
          </a:prstGeom>
          <a:noFill/>
        </p:spPr>
      </p:pic>
      <p:pic>
        <p:nvPicPr>
          <p:cNvPr id="1032" name="Picture 8" descr="https://www.endocrincentr.ru/sites/default/files/resize/all/PRESS/10.10.2016/Sel_iod_action_10.10.16_7-950x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627" y="2465264"/>
            <a:ext cx="6707373" cy="3487271"/>
          </a:xfrm>
          <a:prstGeom prst="rect">
            <a:avLst/>
          </a:prstGeom>
          <a:noFill/>
        </p:spPr>
      </p:pic>
      <p:pic>
        <p:nvPicPr>
          <p:cNvPr id="1034" name="Picture 10" descr="https://www.endocrincentr.ru/sites/default/files/resize/all/PRESS/10.10.2016/Sel_iod_action_10.10.16_4-950x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55" y="4433840"/>
            <a:ext cx="5451050" cy="2424161"/>
          </a:xfrm>
          <a:prstGeom prst="rect">
            <a:avLst/>
          </a:prstGeom>
          <a:noFill/>
        </p:spPr>
      </p:pic>
      <p:pic>
        <p:nvPicPr>
          <p:cNvPr id="9" name="Picture 6" descr="https://www.endocrincentr.ru/sites/default/files/resize/all/PRESS/10.10.2016/Sel_iod_action_10.10.16_3-950x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21" y="2814917"/>
            <a:ext cx="5442084" cy="1618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412" y="889000"/>
            <a:ext cx="8830235" cy="4064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Йодированная соль. Отношение населения </a:t>
            </a:r>
            <a:endParaRPr lang="ru-RU" sz="28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282" y="2402541"/>
            <a:ext cx="10802472" cy="3801035"/>
          </a:xfrm>
        </p:spPr>
        <p:txBody>
          <a:bodyPr>
            <a:normAutofit fontScale="92500"/>
          </a:bodyPr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993366"/>
                </a:solidFill>
              </a:rPr>
              <a:t>1</a:t>
            </a:r>
            <a:r>
              <a:rPr lang="ru-RU" sz="2400" b="1" dirty="0">
                <a:solidFill>
                  <a:schemeClr val="tx1"/>
                </a:solidFill>
              </a:rPr>
              <a:t>.     Более 90 % опрошенных заявили, что употребляли бы йодированную соль, </a:t>
            </a:r>
            <a:r>
              <a:rPr lang="ru-RU" sz="2400" b="1" dirty="0">
                <a:solidFill>
                  <a:srgbClr val="8D1835"/>
                </a:solidFill>
              </a:rPr>
              <a:t>если бы знали о последствиях йодного дефицита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chemeClr val="tx1"/>
                </a:solidFill>
              </a:rPr>
              <a:t>2.    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44 </a:t>
            </a:r>
            <a:r>
              <a:rPr lang="ru-RU" sz="2400" b="1" dirty="0">
                <a:solidFill>
                  <a:schemeClr val="tx1"/>
                </a:solidFill>
              </a:rPr>
              <a:t>% населения покупают йодированную соль.  Приобретение йодированной соли зависит от ее наличия в магазине, информированности и полученных советов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chemeClr val="tx1"/>
                </a:solidFill>
              </a:rPr>
              <a:t>4.     Постоянное присутствие йодированной соли на прилавках способно повысить ее потребление на 20 %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5"/>
            </a:pPr>
            <a:r>
              <a:rPr lang="ru-RU" sz="2400" b="1" dirty="0" smtClean="0">
                <a:solidFill>
                  <a:schemeClr val="tx1"/>
                </a:solidFill>
              </a:rPr>
              <a:t>Почти </a:t>
            </a:r>
            <a:r>
              <a:rPr lang="ru-RU" sz="2400" b="1" dirty="0">
                <a:solidFill>
                  <a:schemeClr val="tx1"/>
                </a:solidFill>
              </a:rPr>
              <a:t>90 % людей хотели бы получать больше информации о йодированной соли и убеждены, что эту информацию следует размещать на </a:t>
            </a:r>
            <a:r>
              <a:rPr lang="ru-RU" sz="2400" b="1" dirty="0" smtClean="0">
                <a:solidFill>
                  <a:schemeClr val="tx1"/>
                </a:solidFill>
              </a:rPr>
              <a:t>упаковке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5"/>
            </a:pPr>
            <a:r>
              <a:rPr lang="ru-RU" sz="2400" b="1" dirty="0" smtClean="0">
                <a:solidFill>
                  <a:schemeClr val="tx1"/>
                </a:solidFill>
              </a:rPr>
              <a:t>Врачи первичного звена мало информированы о проблеме ЙДЗ</a:t>
            </a:r>
            <a:endParaRPr lang="ru-RU" sz="2400" b="1" dirty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endParaRPr lang="ru-RU" sz="2400" b="1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078A52F-85EA-4C0B-962B-D9D9DD4DD7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19797D5-5700-4683-B30A-5B4D56CB82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4856A7B9-9801-42EC-A4C9-7E22A56EF5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8AD54DB8-C150-4290-85D6-F5B0262BFE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28D511D2-9CF1-40DE-BB88-A5A48A0E8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4" name="Picture 12" descr="http://mediasubs.ru/group/uploads/s-/s-detmi-i-dlya-detej/image2/tZDA0My00.jpg">
            <a:extLst>
              <a:ext uri="{FF2B5EF4-FFF2-40B4-BE49-F238E27FC236}">
                <a16:creationId xmlns:a16="http://schemas.microsoft.com/office/drawing/2014/main" xmlns="" id="{7D4261B8-B2E2-5C4B-A2BA-B7226BF32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9091" b="18942"/>
          <a:stretch/>
        </p:blipFill>
        <p:spPr bwMode="auto">
          <a:xfrm>
            <a:off x="1775520" y="1148418"/>
            <a:ext cx="8736971" cy="48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2">
            <a:extLst>
              <a:ext uri="{FF2B5EF4-FFF2-40B4-BE49-F238E27FC236}">
                <a16:creationId xmlns:a16="http://schemas.microsoft.com/office/drawing/2014/main" xmlns="" id="{40ADCA80-A0B1-4379-94EC-0A1A73BE1E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1EB4D79C-3A0E-4CB5-9A3D-BB816FD52C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3839C3D0-536E-4C48-A1C1-D9B718A843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1B6C9D14-C0B8-134E-8920-8E443452B23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47633" y="781628"/>
            <a:ext cx="3632144" cy="466829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ru-RU" sz="2000" b="1" dirty="0" err="1" smtClean="0"/>
              <a:t>Йод</a:t>
            </a:r>
            <a:r>
              <a:rPr lang="ru-RU" altLang="ru-RU" sz="2000" b="1" dirty="0" smtClean="0"/>
              <a:t>о</a:t>
            </a:r>
            <a:r>
              <a:rPr lang="en-US" altLang="ru-RU" sz="2000" b="1" dirty="0" err="1" smtClean="0"/>
              <a:t>дефицитные</a:t>
            </a:r>
            <a:r>
              <a:rPr lang="en-US" altLang="ru-RU" sz="2000" b="1" dirty="0" smtClean="0"/>
              <a:t> </a:t>
            </a:r>
            <a:r>
              <a:rPr lang="en-US" altLang="ru-RU" sz="2000" b="1" dirty="0" err="1"/>
              <a:t>заболевания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так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легко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предотвратить</a:t>
            </a:r>
            <a:r>
              <a:rPr lang="en-US" altLang="ru-RU" sz="2000" b="1" dirty="0"/>
              <a:t>, </a:t>
            </a:r>
            <a:r>
              <a:rPr lang="en-US" altLang="ru-RU" sz="2000" b="1" dirty="0" err="1"/>
              <a:t>что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рождение</a:t>
            </a:r>
            <a:r>
              <a:rPr lang="en-US" altLang="ru-RU" sz="2000" b="1" dirty="0"/>
              <a:t> </a:t>
            </a:r>
            <a:r>
              <a:rPr lang="ru-RU" altLang="ru-RU" sz="2000" b="1" dirty="0" smtClean="0"/>
              <a:t> даже о</a:t>
            </a:r>
            <a:r>
              <a:rPr lang="en-US" altLang="ru-RU" sz="2000" b="1" dirty="0" err="1" smtClean="0"/>
              <a:t>дного</a:t>
            </a:r>
            <a:r>
              <a:rPr lang="en-US" altLang="ru-RU" sz="2000" b="1" dirty="0" smtClean="0"/>
              <a:t> </a:t>
            </a:r>
            <a:r>
              <a:rPr lang="en-US" altLang="ru-RU" sz="2000" b="1" dirty="0" err="1"/>
              <a:t>ребенка</a:t>
            </a:r>
            <a:r>
              <a:rPr lang="en-US" altLang="ru-RU" sz="2000" b="1" dirty="0"/>
              <a:t> с </a:t>
            </a:r>
            <a:r>
              <a:rPr lang="en-US" altLang="ru-RU" sz="2000" b="1" dirty="0" err="1"/>
              <a:t>умственной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отсталостью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вследствие</a:t>
            </a:r>
            <a:r>
              <a:rPr lang="en-US" altLang="ru-RU" sz="2000" b="1" dirty="0"/>
              <a:t> </a:t>
            </a:r>
            <a:r>
              <a:rPr lang="en-US" altLang="ru-RU" sz="2000" b="1" dirty="0" err="1" smtClean="0"/>
              <a:t>это</a:t>
            </a:r>
            <a:r>
              <a:rPr lang="ru-RU" altLang="ru-RU" sz="2000" b="1" dirty="0" err="1" smtClean="0"/>
              <a:t>го</a:t>
            </a:r>
            <a:r>
              <a:rPr lang="en-US" altLang="ru-RU" sz="2000" b="1" dirty="0" smtClean="0"/>
              <a:t> </a:t>
            </a:r>
            <a:r>
              <a:rPr lang="en-US" altLang="ru-RU" sz="2000" b="1" dirty="0" err="1"/>
              <a:t>недуга</a:t>
            </a:r>
            <a:r>
              <a:rPr lang="en-US" altLang="ru-RU" sz="2000" b="1" dirty="0"/>
              <a:t> </a:t>
            </a:r>
            <a:r>
              <a:rPr lang="ru-RU" altLang="ru-RU" sz="2000" b="1" dirty="0" smtClean="0"/>
              <a:t> </a:t>
            </a:r>
            <a:r>
              <a:rPr lang="en-US" altLang="ru-RU" sz="2000" b="1" dirty="0" err="1" smtClean="0"/>
              <a:t>является</a:t>
            </a:r>
            <a:r>
              <a:rPr lang="en-US" altLang="ru-RU" sz="2000" b="1" dirty="0" smtClean="0"/>
              <a:t> </a:t>
            </a:r>
            <a:r>
              <a:rPr lang="en-US" altLang="ru-RU" sz="2000" b="1" dirty="0" err="1"/>
              <a:t>преступлением</a:t>
            </a:r>
            <a:r>
              <a:rPr lang="ru-RU" altLang="ru-RU" sz="2000" b="1" dirty="0"/>
              <a:t>!</a:t>
            </a:r>
            <a:endParaRPr lang="en-US" altLang="ru-RU" sz="2000" b="1" dirty="0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D2612855-8689-354E-A993-C09A4CE64A8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27381" y="5157192"/>
            <a:ext cx="3467787" cy="680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kumimoji="0" lang="en-US" altLang="ru-RU" sz="1400" b="1" i="1" cap="all" dirty="0" err="1">
                <a:solidFill>
                  <a:schemeClr val="bg1"/>
                </a:solidFill>
              </a:rPr>
              <a:t>Генри</a:t>
            </a:r>
            <a:r>
              <a:rPr kumimoji="0" lang="en-US" altLang="ru-RU" sz="1400" b="1" i="1" cap="all" dirty="0">
                <a:solidFill>
                  <a:schemeClr val="bg1"/>
                </a:solidFill>
              </a:rPr>
              <a:t> </a:t>
            </a:r>
            <a:r>
              <a:rPr kumimoji="0" lang="en-US" altLang="ru-RU" sz="1400" b="1" i="1" cap="all" dirty="0" err="1">
                <a:solidFill>
                  <a:schemeClr val="bg1"/>
                </a:solidFill>
              </a:rPr>
              <a:t>Лабиус</a:t>
            </a:r>
            <a:r>
              <a:rPr kumimoji="0" lang="en-US" altLang="ru-RU" sz="1400" b="1" i="1" cap="all" dirty="0">
                <a:solidFill>
                  <a:schemeClr val="bg1"/>
                </a:solidFill>
              </a:rPr>
              <a:t> </a:t>
            </a:r>
            <a:endParaRPr kumimoji="0" lang="ru-RU" altLang="ru-RU" sz="1400" b="1" i="1" cap="all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kumimoji="0" lang="en-US" altLang="ru-RU" sz="1400" b="1" i="1" cap="all" dirty="0" smtClean="0">
                <a:solidFill>
                  <a:schemeClr val="bg1"/>
                </a:solidFill>
              </a:rPr>
              <a:t>(</a:t>
            </a:r>
            <a:r>
              <a:rPr kumimoji="0" lang="en-US" altLang="ru-RU" sz="1400" b="1" i="1" cap="all" dirty="0" err="1">
                <a:solidFill>
                  <a:schemeClr val="bg1"/>
                </a:solidFill>
              </a:rPr>
              <a:t>Глава</a:t>
            </a:r>
            <a:r>
              <a:rPr kumimoji="0" lang="en-US" altLang="ru-RU" sz="1400" b="1" i="1" cap="all" dirty="0">
                <a:solidFill>
                  <a:schemeClr val="bg1"/>
                </a:solidFill>
              </a:rPr>
              <a:t> </a:t>
            </a:r>
            <a:r>
              <a:rPr kumimoji="0" lang="en-US" altLang="ru-RU" sz="1400" b="1" i="1" cap="all" dirty="0" err="1">
                <a:solidFill>
                  <a:schemeClr val="bg1"/>
                </a:solidFill>
              </a:rPr>
              <a:t>Юнисеф</a:t>
            </a:r>
            <a:r>
              <a:rPr lang="en-US" altLang="ru-RU" sz="1400" b="1" i="1" cap="all" dirty="0">
                <a:solidFill>
                  <a:schemeClr val="bg1"/>
                </a:solidFill>
              </a:rPr>
              <a:t>), 1978 </a:t>
            </a:r>
            <a:endParaRPr kumimoji="0" lang="en-US" altLang="ru-RU" sz="1400" b="1" i="1" cap="all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973677" y="645472"/>
            <a:ext cx="3128681" cy="57246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rgbClr val="A40000"/>
                </a:solidFill>
              </a:rPr>
              <a:t>«</a:t>
            </a:r>
            <a:endParaRPr lang="en-US" altLang="ru-RU" sz="2400" b="1" dirty="0" smtClean="0">
              <a:solidFill>
                <a:srgbClr val="A40000"/>
              </a:solidFill>
            </a:endParaRPr>
          </a:p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Будущее </a:t>
            </a:r>
            <a:r>
              <a:rPr lang="ru-RU" altLang="ru-RU" sz="2400" b="1" dirty="0">
                <a:solidFill>
                  <a:schemeClr val="bg1"/>
                </a:solidFill>
              </a:rPr>
              <a:t>принадлежит </a:t>
            </a:r>
          </a:p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</a:rPr>
              <a:t>медицине предохранительной. </a:t>
            </a:r>
          </a:p>
          <a:p>
            <a:pPr eaLnBrk="1" hangingPunct="1"/>
            <a:endParaRPr lang="en-US" altLang="ru-RU" sz="24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Эта </a:t>
            </a:r>
            <a:r>
              <a:rPr lang="ru-RU" altLang="ru-RU" sz="2400" b="1" dirty="0">
                <a:solidFill>
                  <a:schemeClr val="bg1"/>
                </a:solidFill>
              </a:rPr>
              <a:t>наука, идя рука об руку с лечебной, принесет несомненную пользу человечеству»  </a:t>
            </a:r>
            <a:r>
              <a:rPr lang="ru-RU" altLang="ru-RU" sz="2000" b="1" dirty="0">
                <a:solidFill>
                  <a:schemeClr val="bg1"/>
                </a:solidFill>
              </a:rPr>
              <a:t>			       	</a:t>
            </a:r>
            <a:r>
              <a:rPr lang="en-US" altLang="ru-RU" sz="2000" b="1" dirty="0">
                <a:solidFill>
                  <a:schemeClr val="bg1"/>
                </a:solidFill>
              </a:rPr>
              <a:t>					</a:t>
            </a:r>
            <a:endParaRPr lang="en-US" altLang="ru-RU" sz="2000" b="1" dirty="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000" b="1" i="1" dirty="0" smtClean="0">
                <a:solidFill>
                  <a:schemeClr val="bg1"/>
                </a:solidFill>
              </a:rPr>
              <a:t>Н.И.Пирогов</a:t>
            </a:r>
            <a:r>
              <a:rPr lang="ru-RU" altLang="ru-RU" sz="2000" b="1" i="1" dirty="0">
                <a:solidFill>
                  <a:schemeClr val="bg1"/>
                </a:solidFill>
              </a:rPr>
              <a:t>, 1870г.</a:t>
            </a:r>
          </a:p>
          <a:p>
            <a:pPr eaLnBrk="1" hangingPunct="1"/>
            <a:r>
              <a:rPr lang="ru-RU" altLang="ru-RU" sz="2400" dirty="0">
                <a:solidFill>
                  <a:schemeClr val="bg1"/>
                </a:solidFill>
              </a:rPr>
              <a:t/>
            </a:r>
            <a:br>
              <a:rPr lang="ru-RU" altLang="ru-RU" sz="2400" dirty="0">
                <a:solidFill>
                  <a:schemeClr val="bg1"/>
                </a:solidFill>
              </a:rPr>
            </a:br>
            <a:endParaRPr lang="ru-RU" alt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6136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75061" y="792302"/>
          <a:ext cx="7969624" cy="584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Точечный рисунок" r:id="rId3" imgW="4563112" imgH="4466667" progId="PBrush">
                  <p:embed/>
                </p:oleObj>
              </mc:Choice>
              <mc:Fallback>
                <p:oleObj name="Точечный рисунок" r:id="rId3" imgW="4563112" imgH="446666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061" y="792302"/>
                        <a:ext cx="7969624" cy="584979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 descr="https://images.slideplayer.biz.tr/33/10209615/slides/slide_105.jpg"/>
          <p:cNvPicPr>
            <a:picLocks noChangeAspect="1" noChangeArrowheads="1"/>
          </p:cNvPicPr>
          <p:nvPr/>
        </p:nvPicPr>
        <p:blipFill>
          <a:blip r:embed="rId5" cstate="print"/>
          <a:srcRect l="25438" r="26594"/>
          <a:stretch>
            <a:fillRect/>
          </a:stretch>
        </p:blipFill>
        <p:spPr bwMode="auto">
          <a:xfrm>
            <a:off x="8485233" y="756442"/>
            <a:ext cx="3464774" cy="5857533"/>
          </a:xfrm>
          <a:prstGeom prst="rect">
            <a:avLst/>
          </a:prstGeom>
          <a:noFill/>
        </p:spPr>
      </p:pic>
      <p:pic>
        <p:nvPicPr>
          <p:cNvPr id="4" name="Picture 2" descr="http://900igr.net/up/datas/210214/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71" y="681318"/>
            <a:ext cx="7977914" cy="5983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1169894"/>
          </a:xfrm>
        </p:spPr>
        <p:txBody>
          <a:bodyPr>
            <a:normAutofit/>
          </a:bodyPr>
          <a:lstStyle/>
          <a:p>
            <a:r>
              <a:rPr lang="ru-RU" sz="1800" b="1" dirty="0"/>
              <a:t>Что думали наши предшественники о профилактике и лечении дефицита йода?</a:t>
            </a:r>
            <a:br>
              <a:rPr lang="ru-RU" sz="1800" b="1" dirty="0"/>
            </a:br>
            <a:r>
              <a:rPr lang="ru-RU" sz="1800" b="1" dirty="0" smtClean="0"/>
              <a:t>…..До </a:t>
            </a:r>
            <a:r>
              <a:rPr lang="ru-RU" sz="1800" b="1" dirty="0"/>
              <a:t>1896 г. </a:t>
            </a:r>
            <a:r>
              <a:rPr lang="ru-RU" sz="1800" b="1" dirty="0" smtClean="0"/>
              <a:t>- ничего</a:t>
            </a:r>
            <a:endParaRPr lang="ru-RU" sz="1800" b="1" dirty="0"/>
          </a:p>
        </p:txBody>
      </p:sp>
      <p:graphicFrame>
        <p:nvGraphicFramePr>
          <p:cNvPr id="12313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602233"/>
              </p:ext>
            </p:extLst>
          </p:nvPr>
        </p:nvGraphicFramePr>
        <p:xfrm>
          <a:off x="938310" y="2348775"/>
          <a:ext cx="10464800" cy="414528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1813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Куртуа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Выделение йода из морской воды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1896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Бауман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Открытие йода в ткани щитовидной железы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1915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Ханцигер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Использование йода для лечения зоба в Швейцарии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1920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Мартин и </a:t>
                      </a:r>
                      <a:r>
                        <a:rPr kumimoji="0" 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Кимбалх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США проводится массовое исследование по йодной профилактике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1981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Хетцель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Сформулировано понятие о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йододефицитных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заболеваниях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59" y="2457890"/>
            <a:ext cx="4093499" cy="2211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51" y="4541833"/>
            <a:ext cx="4343490" cy="21235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123" y="2109762"/>
            <a:ext cx="58204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F1F1F"/>
                </a:solidFill>
                <a:latin typeface="PT Sans" panose="020B0503020203020204" pitchFamily="34" charset="-52"/>
              </a:rPr>
              <a:t>	</a:t>
            </a:r>
            <a:r>
              <a:rPr lang="ru-RU" sz="2000" dirty="0" smtClean="0">
                <a:solidFill>
                  <a:srgbClr val="1F1F1F"/>
                </a:solidFill>
                <a:latin typeface="PT Sans" panose="020B0503020203020204" pitchFamily="34" charset="-52"/>
              </a:rPr>
              <a:t>Проведенные </a:t>
            </a:r>
            <a:r>
              <a:rPr lang="ru-RU" sz="2000" dirty="0" err="1" smtClean="0">
                <a:solidFill>
                  <a:srgbClr val="1F1F1F"/>
                </a:solidFill>
                <a:latin typeface="PT Sans" panose="020B0503020203020204" pitchFamily="34" charset="-52"/>
              </a:rPr>
              <a:t>Т.Кохером</a:t>
            </a:r>
            <a:r>
              <a:rPr lang="ru-RU" sz="2000" dirty="0" smtClean="0">
                <a:solidFill>
                  <a:srgbClr val="1F1F1F"/>
                </a:solidFill>
                <a:latin typeface="PT Sans" panose="020B0503020203020204" pitchFamily="34" charset="-52"/>
              </a:rPr>
              <a:t> </a:t>
            </a:r>
            <a:r>
              <a:rPr lang="ru-RU" sz="2000" dirty="0">
                <a:solidFill>
                  <a:srgbClr val="1F1F1F"/>
                </a:solidFill>
                <a:latin typeface="PT Sans" panose="020B0503020203020204" pitchFamily="34" charset="-52"/>
              </a:rPr>
              <a:t>исследования биохимических изменений при заболеваниях щитовидной железы </a:t>
            </a:r>
            <a:r>
              <a:rPr lang="ru-RU" sz="2000" dirty="0" smtClean="0">
                <a:solidFill>
                  <a:srgbClr val="1F1F1F"/>
                </a:solidFill>
                <a:latin typeface="PT Sans" panose="020B0503020203020204" pitchFamily="34" charset="-52"/>
              </a:rPr>
              <a:t>в </a:t>
            </a:r>
            <a:r>
              <a:rPr lang="ru-RU" sz="2000" dirty="0">
                <a:solidFill>
                  <a:srgbClr val="1F1F1F"/>
                </a:solidFill>
                <a:latin typeface="PT Sans" panose="020B0503020203020204" pitchFamily="34" charset="-52"/>
              </a:rPr>
              <a:t>итоге привели к открытию двух важнейших гормонов щитовидной железы, </a:t>
            </a:r>
            <a:r>
              <a:rPr lang="ru-RU" sz="2000" b="1" dirty="0">
                <a:solidFill>
                  <a:srgbClr val="FF0000"/>
                </a:solidFill>
                <a:latin typeface="PT Sans" panose="020B0503020203020204" pitchFamily="34" charset="-52"/>
              </a:rPr>
              <a:t>тироксина и </a:t>
            </a:r>
            <a:r>
              <a:rPr lang="ru-RU" sz="2000" b="1" dirty="0" err="1">
                <a:solidFill>
                  <a:srgbClr val="FF0000"/>
                </a:solidFill>
                <a:latin typeface="PT Sans" panose="020B0503020203020204" pitchFamily="34" charset="-52"/>
              </a:rPr>
              <a:t>трийодтиронина</a:t>
            </a:r>
            <a:r>
              <a:rPr lang="ru-RU" sz="2000" b="1" dirty="0">
                <a:solidFill>
                  <a:srgbClr val="FF0000"/>
                </a:solidFill>
                <a:latin typeface="PT Sans" panose="020B0503020203020204" pitchFamily="34" charset="-52"/>
              </a:rPr>
              <a:t>,</a:t>
            </a:r>
            <a:r>
              <a:rPr lang="ru-RU" sz="2000" dirty="0">
                <a:solidFill>
                  <a:srgbClr val="1F1F1F"/>
                </a:solidFill>
                <a:latin typeface="PT Sans" panose="020B0503020203020204" pitchFamily="34" charset="-52"/>
              </a:rPr>
              <a:t> а также к разработке </a:t>
            </a:r>
            <a:r>
              <a:rPr lang="ru-RU" sz="2000" dirty="0" smtClean="0">
                <a:solidFill>
                  <a:srgbClr val="1F1F1F"/>
                </a:solidFill>
                <a:latin typeface="PT Sans" panose="020B0503020203020204" pitchFamily="34" charset="-52"/>
              </a:rPr>
              <a:t>О.Бауманом </a:t>
            </a:r>
            <a:r>
              <a:rPr lang="ru-RU" sz="2000" dirty="0">
                <a:solidFill>
                  <a:srgbClr val="1F1F1F"/>
                </a:solidFill>
                <a:latin typeface="PT Sans" panose="020B0503020203020204" pitchFamily="34" charset="-52"/>
              </a:rPr>
              <a:t>методов лечения микседемы и кретинизма сырым экстрактом щитовидной железы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r="22788"/>
          <a:stretch>
            <a:fillRect/>
          </a:stretch>
        </p:blipFill>
        <p:spPr>
          <a:xfrm>
            <a:off x="6598764" y="456314"/>
            <a:ext cx="3296464" cy="28525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1277" y="5145727"/>
            <a:ext cx="6087487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1F1F1F"/>
                </a:solidFill>
                <a:latin typeface="&amp;quot"/>
              </a:rPr>
              <a:t>Лауреат Нобелевской премии по физиологии и медицине 1909 года. </a:t>
            </a:r>
            <a:endParaRPr lang="en-US" b="1" i="1" dirty="0" smtClean="0">
              <a:solidFill>
                <a:srgbClr val="1F1F1F"/>
              </a:solidFill>
              <a:latin typeface="&amp;quot"/>
            </a:endParaRPr>
          </a:p>
          <a:p>
            <a:r>
              <a:rPr lang="ru-RU" b="1" i="1" dirty="0" smtClean="0">
                <a:solidFill>
                  <a:srgbClr val="1F1F1F"/>
                </a:solidFill>
                <a:latin typeface="&amp;quot"/>
              </a:rPr>
              <a:t>Формулировка Нобелевского комитета: </a:t>
            </a:r>
          </a:p>
          <a:p>
            <a:r>
              <a:rPr lang="ru-RU" b="1" i="1" dirty="0" smtClean="0">
                <a:solidFill>
                  <a:srgbClr val="1F1F1F"/>
                </a:solidFill>
                <a:latin typeface="&amp;quot"/>
              </a:rPr>
              <a:t>«за работы в области физиологии, патологии и хирургии щитовидной железы».</a:t>
            </a:r>
            <a:endParaRPr lang="ru-RU" b="1" dirty="0">
              <a:solidFill>
                <a:srgbClr val="1F1F1F"/>
              </a:solidFill>
              <a:latin typeface="&amp;quot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259097" y="3421623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099758" y="3456035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318959" y="4095134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26362" y="5334001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011267" y="5324167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146024" y="6317227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318959" y="5894441"/>
            <a:ext cx="393290" cy="4719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68" y="1903577"/>
            <a:ext cx="2615141" cy="3050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44901" y="5403642"/>
            <a:ext cx="2904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82828"/>
                </a:solidFill>
                <a:latin typeface="Arial" panose="020B0604020202020204" pitchFamily="34" charset="0"/>
              </a:rPr>
              <a:t>(1903—1980)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9600" y="2104832"/>
            <a:ext cx="80423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&amp;quot"/>
              </a:rPr>
              <a:t>Внедрение 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в </a:t>
            </a:r>
            <a:r>
              <a:rPr lang="ru-RU" sz="2400" dirty="0" smtClean="0">
                <a:solidFill>
                  <a:srgbClr val="333333"/>
                </a:solidFill>
                <a:latin typeface="&amp;quot"/>
              </a:rPr>
              <a:t>России так 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называемой «швейцарской модели» профилактики йодного дефицита является одной из побед отечественного здравоохранения (к 1957 г., всего через 12 лет после окончания войны, в СССР было всего 5% лиц с пальпируемыми зобами). </a:t>
            </a:r>
            <a:endParaRPr lang="ru-RU" sz="2400" dirty="0" smtClean="0">
              <a:solidFill>
                <a:srgbClr val="333333"/>
              </a:solidFill>
              <a:latin typeface="&amp;quot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1970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эндемический зоб в СССР больше не регистрируется</a:t>
            </a:r>
          </a:p>
          <a:p>
            <a:endParaRPr lang="en-US" sz="2400" dirty="0" smtClean="0">
              <a:solidFill>
                <a:srgbClr val="333333"/>
              </a:solidFill>
              <a:latin typeface="&amp;quot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&amp;quot"/>
              </a:rPr>
              <a:t>В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 дальнейшем благодаря именно </a:t>
            </a:r>
            <a:r>
              <a:rPr lang="ru-RU" sz="2400" b="1" u="sng" dirty="0">
                <a:solidFill>
                  <a:srgbClr val="333333"/>
                </a:solidFill>
                <a:latin typeface="&amp;quot"/>
              </a:rPr>
              <a:t>О.В. Николаеву 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страны Восточной </a:t>
            </a:r>
            <a:r>
              <a:rPr lang="ru-RU" sz="2400" dirty="0" smtClean="0">
                <a:solidFill>
                  <a:srgbClr val="333333"/>
                </a:solidFill>
                <a:latin typeface="&amp;quot"/>
              </a:rPr>
              <a:t>Европы также 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начнут внедрять эту модель, по сей день работающую в </a:t>
            </a:r>
            <a:r>
              <a:rPr lang="ru-RU" sz="2400" dirty="0" smtClean="0">
                <a:solidFill>
                  <a:srgbClr val="333333"/>
                </a:solidFill>
                <a:latin typeface="&amp;quot"/>
              </a:rPr>
              <a:t>113 </a:t>
            </a:r>
            <a:r>
              <a:rPr lang="ru-RU" sz="2400" dirty="0">
                <a:solidFill>
                  <a:srgbClr val="333333"/>
                </a:solidFill>
                <a:latin typeface="&amp;quot"/>
              </a:rPr>
              <a:t>странах мира.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1548" y="894735"/>
            <a:ext cx="848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А что в России</a:t>
            </a:r>
            <a:r>
              <a:rPr lang="en-US" sz="4800" dirty="0" smtClean="0">
                <a:solidFill>
                  <a:schemeClr val="bg1"/>
                </a:solidFill>
              </a:rPr>
              <a:t>?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Пользовательские 6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A30107"/>
      </a:accent1>
      <a:accent2>
        <a:srgbClr val="011EA4"/>
      </a:accent2>
      <a:accent3>
        <a:srgbClr val="6370B2"/>
      </a:accent3>
      <a:accent4>
        <a:srgbClr val="B4BFC9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Оформление по умолчанию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</TotalTime>
  <Words>3411</Words>
  <Application>Microsoft Office PowerPoint</Application>
  <PresentationFormat>Широкоэкранный</PresentationFormat>
  <Paragraphs>531</Paragraphs>
  <Slides>57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57</vt:i4>
      </vt:variant>
    </vt:vector>
  </HeadingPairs>
  <TitlesOfParts>
    <vt:vector size="79" baseType="lpstr">
      <vt:lpstr>MS PGothic</vt:lpstr>
      <vt:lpstr>&amp;quot</vt:lpstr>
      <vt:lpstr>Arial</vt:lpstr>
      <vt:lpstr>Arial Black</vt:lpstr>
      <vt:lpstr>Arial Cyr</vt:lpstr>
      <vt:lpstr>Calibri</vt:lpstr>
      <vt:lpstr>Corbel</vt:lpstr>
      <vt:lpstr>Garamond</vt:lpstr>
      <vt:lpstr>Gill Sans MT</vt:lpstr>
      <vt:lpstr>Myriad Pro</vt:lpstr>
      <vt:lpstr>PT Sans</vt:lpstr>
      <vt:lpstr>Tahoma</vt:lpstr>
      <vt:lpstr>Times New Roman</vt:lpstr>
      <vt:lpstr>Verdana</vt:lpstr>
      <vt:lpstr>Wingdings</vt:lpstr>
      <vt:lpstr>Wingdings 2</vt:lpstr>
      <vt:lpstr>Дивиденд</vt:lpstr>
      <vt:lpstr>Оформление по умолчанию</vt:lpstr>
      <vt:lpstr>Лист Microsoft Excel 97-2003</vt:lpstr>
      <vt:lpstr>Лист</vt:lpstr>
      <vt:lpstr>Точечный рисунок</vt:lpstr>
      <vt:lpstr>Worksheet</vt:lpstr>
      <vt:lpstr>Презентация PowerPoint</vt:lpstr>
      <vt:lpstr>Сколько йода нужно человеку?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думали наши предшественники о профилактике и лечении дефицита йода? …..До 1896 г. - ничего</vt:lpstr>
      <vt:lpstr>Презентация PowerPoint</vt:lpstr>
      <vt:lpstr>Презентация PowerPoint</vt:lpstr>
      <vt:lpstr>Йододефицитные заболевания в России.  История вопроса…</vt:lpstr>
      <vt:lpstr>Презентация PowerPoint</vt:lpstr>
      <vt:lpstr>Заболевания щитовидной железы</vt:lpstr>
      <vt:lpstr>Рост эндокринных заболеваний</vt:lpstr>
      <vt:lpstr>Презентация PowerPoint</vt:lpstr>
      <vt:lpstr>Постановление  Правительства Российской Федерации №1119</vt:lpstr>
      <vt:lpstr>Презентация PowerPoint</vt:lpstr>
      <vt:lpstr>Презентация PowerPoint</vt:lpstr>
      <vt:lpstr>Фактическая и регистрируемая  распространенность зоба</vt:lpstr>
      <vt:lpstr>Показатель медианы йодурии  в обследованных регионах (мкг/л)</vt:lpstr>
      <vt:lpstr>Употребление йодированной соли  в регионах РФ (2000 - 2012 гг.)</vt:lpstr>
      <vt:lpstr>Потребление йодированной соли в Европе</vt:lpstr>
      <vt:lpstr>Первичная заболеваемость  диффузным нетоксическим зобом  у детей 0-14 лет в Беларуси (1998-2017 гг.)</vt:lpstr>
      <vt:lpstr>Первичная заболеваемость  диффузным нетоксическим зобом у детей  в возрасте 0-14 лет В Российской Федерации (2009-2015 гг.)</vt:lpstr>
      <vt:lpstr>Регуляция функции щитовидной железы</vt:lpstr>
      <vt:lpstr>Презентация PowerPoint</vt:lpstr>
      <vt:lpstr>Классификация зоба (ВОЗ, 2001) </vt:lpstr>
      <vt:lpstr>Узловой зоб – обязательные  методы диагностики</vt:lpstr>
      <vt:lpstr>Загрудинный зоб</vt:lpstr>
      <vt:lpstr>Презентация PowerPoint</vt:lpstr>
      <vt:lpstr>Презентация PowerPoint</vt:lpstr>
      <vt:lpstr>Основные этапы развития нервной системы плода</vt:lpstr>
      <vt:lpstr>Щитовидная железа и беременность </vt:lpstr>
      <vt:lpstr>Критерий оптимальной профилактики - йодурия</vt:lpstr>
      <vt:lpstr>Йододефицитные заболевания и интеллект</vt:lpstr>
      <vt:lpstr>Результаты IQ тестирования школьников  в различных регионах РФ Тест на интеллект, без учета влияния культуры (CF 2A)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 марта 2018 года  Национальный медицинский исследовательский центр имени В.А. Алмазова, Санкт-Петербург Встреча с работниками сферы здравоохранения</vt:lpstr>
      <vt:lpstr>Презентация PowerPoint</vt:lpstr>
      <vt:lpstr>Презентация PowerPoint</vt:lpstr>
      <vt:lpstr>Презентация PowerPoint</vt:lpstr>
      <vt:lpstr>Закон о йодированной соли</vt:lpstr>
      <vt:lpstr>Аргументы в пользу йодирования соли</vt:lpstr>
      <vt:lpstr>Стандарт йодирования соли</vt:lpstr>
      <vt:lpstr>Уровни йодирования соли в отдельных странах </vt:lpstr>
      <vt:lpstr>Презентация PowerPoint</vt:lpstr>
      <vt:lpstr>Содержание йода в продуктах питания   (мкг йода на 100 г  продукта)</vt:lpstr>
      <vt:lpstr>ЙОД В ВОДОРОСЛЯХ</vt:lpstr>
      <vt:lpstr>Эффект Вольфа-Чайкова</vt:lpstr>
      <vt:lpstr>Презентация PowerPoint</vt:lpstr>
      <vt:lpstr>   Волонтеры-медики  – за устранение дефицита йода!</vt:lpstr>
      <vt:lpstr>Йодированная соль. Отношение населения </vt:lpstr>
      <vt:lpstr>Йододефицитные заболевания так легко предотвратить, что рождение  даже одного ребенка с умственной отсталостью вследствие этого недуга  является преступлением!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Makolina Natalia</dc:creator>
  <cp:lastModifiedBy>Трошина Екатерина Анатольевна</cp:lastModifiedBy>
  <cp:revision>99</cp:revision>
  <dcterms:created xsi:type="dcterms:W3CDTF">2019-06-08T19:39:20Z</dcterms:created>
  <dcterms:modified xsi:type="dcterms:W3CDTF">2020-02-03T10:44:59Z</dcterms:modified>
</cp:coreProperties>
</file>